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9144000" cy="5143500" type="screen16x9"/>
  <p:notesSz cx="6858000" cy="9144000"/>
  <p:embeddedFontLst>
    <p:embeddedFont>
      <p:font typeface="Advent Pro SemiBold" panose="020B0604020202020204" charset="0"/>
      <p:regular r:id="rId56"/>
      <p:bold r:id="rId57"/>
    </p:embeddedFont>
    <p:embeddedFont>
      <p:font typeface="Fira Sans Condensed Medium" panose="020B0603050000020004" pitchFamily="34" charset="0"/>
      <p:regular r:id="rId58"/>
      <p:bold r:id="rId59"/>
      <p:italic r:id="rId60"/>
      <p:boldItalic r:id="rId61"/>
    </p:embeddedFont>
    <p:embeddedFont>
      <p:font typeface="Fira Sans Extra Condensed Medium" panose="020B0604020202020204" charset="0"/>
      <p:regular r:id="rId62"/>
      <p:bold r:id="rId63"/>
      <p:italic r:id="rId64"/>
      <p:boldItalic r:id="rId65"/>
    </p:embeddedFont>
    <p:embeddedFont>
      <p:font typeface="Maven Pro" panose="020B0604020202020204" charset="0"/>
      <p:regular r:id="rId66"/>
      <p:bold r:id="rId67"/>
    </p:embeddedFont>
    <p:embeddedFont>
      <p:font typeface="Montserrat" panose="00000500000000000000" pitchFamily="2" charset="0"/>
      <p:regular r:id="rId68"/>
      <p:bold r:id="rId69"/>
      <p:italic r:id="rId70"/>
      <p:boldItalic r:id="rId71"/>
    </p:embeddedFont>
    <p:embeddedFont>
      <p:font typeface="Nunito Light" pitchFamily="2" charset="0"/>
      <p:regular r:id="rId72"/>
      <p:italic r:id="rId73"/>
    </p:embeddedFont>
    <p:embeddedFont>
      <p:font typeface="Share Tech" panose="020B0604020202020204" charset="0"/>
      <p:regular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E5A2E4-84E6-43CF-A46A-E9EFEA1F6CFB}">
  <a:tblStyle styleId="{FFE5A2E4-84E6-43CF-A46A-E9EFEA1F6CF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86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03272855d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g103272855dd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03272855d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103272855dd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03272855dd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8" name="Google Shape;758;g103272855dd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03272855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8" name="Google Shape;768;g103272855dd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03272855dd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8" name="Google Shape;778;g103272855dd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03272855dd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g103272855dd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103272855dd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8" name="Google Shape;798;g103272855dd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03272855dd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8" name="Google Shape;808;g103272855dd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1051a896091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9" name="Google Shape;819;g1051a896091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05cec29f78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0" name="Google Shape;830;g105cec29f78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103272855d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9" name="Google Shape;839;g103272855dd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05cec29f7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8" name="Google Shape;848;g105cec29f7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9" name="Google Shape;85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103272855dd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1" name="Google Shape;871;g103272855dd_0_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103272855d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9" name="Google Shape;879;g103272855dd_0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03272855dd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9" name="Google Shape;889;g103272855dd_0_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103272855dd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8" name="Google Shape;898;g103272855dd_0_2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solidFill>
                <a:srgbClr val="1A5E8F"/>
              </a:solidFill>
              <a:latin typeface="Maven Pro"/>
              <a:ea typeface="Maven Pro"/>
              <a:cs typeface="Maven Pro"/>
              <a:sym typeface="Maven Pro"/>
            </a:endParaRPr>
          </a:p>
          <a:p>
            <a:pPr marL="0" lvl="0" indent="0" algn="l" rtl="0">
              <a:spcBef>
                <a:spcPts val="0"/>
              </a:spcBef>
              <a:spcAft>
                <a:spcPts val="0"/>
              </a:spcAft>
              <a:buClr>
                <a:schemeClr val="dk1"/>
              </a:buClr>
              <a:buSzPts val="1100"/>
              <a:buFont typeface="Arial"/>
              <a:buNone/>
            </a:pPr>
            <a:r>
              <a:rPr lang="en" sz="1400">
                <a:solidFill>
                  <a:srgbClr val="1A5E8F"/>
                </a:solidFill>
                <a:latin typeface="Maven Pro"/>
                <a:ea typeface="Maven Pro"/>
                <a:cs typeface="Maven Pro"/>
                <a:sym typeface="Maven Pro"/>
              </a:rPr>
              <a:t>Grid search ve Random search ile elde edilen sonuçların çıktısını almak uzun sürdüğünden dolayı ilk önce küçük değerler verildi, ardından aralıklar değiştirilerek yeni değerler denendi.</a:t>
            </a:r>
            <a:endParaRPr>
              <a:solidFill>
                <a:srgbClr val="1A5E8F"/>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03272855dd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7" name="Google Shape;907;g103272855dd_0_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03272855dd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7" name="Google Shape;917;g103272855dd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 name="Google Shape;49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03272855dd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7" name="Google Shape;927;g103272855dd_0_2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03272855dd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7" name="Google Shape;937;g103272855dd_0_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03272855dd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7" name="Google Shape;947;g103272855dd_0_2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105cec29f7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7" name="Google Shape;957;g105cec29f78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103272855dd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6" name="Google Shape;966;g103272855dd_0_5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03272855dd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7" name="Google Shape;977;g103272855dd_0_2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103272855dd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8" name="Google Shape;988;g103272855dd_0_3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03272855dd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8" name="Google Shape;998;g103272855dd_0_3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03272855dd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8" name="Google Shape;1008;g103272855dd_0_3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103272855dd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8" name="Google Shape;1018;g103272855dd_0_3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103272855dd_0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8" name="Google Shape;1028;g103272855dd_0_3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103272855dd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8" name="Google Shape;1038;g103272855dd_0_3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103272855dd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 name="Google Shape;1048;g103272855dd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103272855dd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7" name="Google Shape;1057;g103272855dd_0_4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103272855dd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8" name="Google Shape;1068;g103272855dd_0_4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103272855dd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7" name="Google Shape;1077;g103272855dd_0_4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103272855dd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6" name="Google Shape;1086;g103272855dd_0_4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103272855dd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5" name="Google Shape;1095;g103272855dd_0_4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032771f1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4" name="Google Shape;1104;g1032771f12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03272855dd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5" name="Google Shape;1115;g103272855dd_0_4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3" name="Google Shape;112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1" name="Google Shape;113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9" name="Google Shape;113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1" name="Google Shape;119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1" name="Google Shape;63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03272855dd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Google Shape;714;g103272855dd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 name="Google Shape;17;p2"/>
          <p:cNvGrpSpPr/>
          <p:nvPr/>
        </p:nvGrpSpPr>
        <p:grpSpPr>
          <a:xfrm>
            <a:off x="8263682" y="-434366"/>
            <a:ext cx="188886" cy="1181532"/>
            <a:chOff x="2877432" y="975334"/>
            <a:chExt cx="188886" cy="1181532"/>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22;p2"/>
          <p:cNvGrpSpPr/>
          <p:nvPr/>
        </p:nvGrpSpPr>
        <p:grpSpPr>
          <a:xfrm>
            <a:off x="3090746" y="-533657"/>
            <a:ext cx="98059" cy="1147595"/>
            <a:chOff x="3347921" y="16006"/>
            <a:chExt cx="98059" cy="1147595"/>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 name="Google Shape;28;p2"/>
          <p:cNvGrpSpPr/>
          <p:nvPr/>
        </p:nvGrpSpPr>
        <p:grpSpPr>
          <a:xfrm>
            <a:off x="250617" y="2402301"/>
            <a:ext cx="188650" cy="2468355"/>
            <a:chOff x="250617" y="2402301"/>
            <a:chExt cx="188650" cy="2468355"/>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214"/>
        <p:cNvGrpSpPr/>
        <p:nvPr/>
      </p:nvGrpSpPr>
      <p:grpSpPr>
        <a:xfrm>
          <a:off x="0" y="0"/>
          <a:ext cx="0" cy="0"/>
          <a:chOff x="0" y="0"/>
          <a:chExt cx="0" cy="0"/>
        </a:xfrm>
      </p:grpSpPr>
      <p:sp>
        <p:nvSpPr>
          <p:cNvPr id="215" name="Google Shape;215;p11"/>
          <p:cNvSpPr txBox="1">
            <a:spLocks noGrp="1"/>
          </p:cNvSpPr>
          <p:nvPr>
            <p:ph type="ctrTitle"/>
          </p:nvPr>
        </p:nvSpPr>
        <p:spPr>
          <a:xfrm>
            <a:off x="3068675" y="3075325"/>
            <a:ext cx="3055800" cy="54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200"/>
              <a:buNone/>
              <a:defRPr sz="2400">
                <a:solidFill>
                  <a:schemeClr val="accen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16" name="Google Shape;216;p11"/>
          <p:cNvSpPr txBox="1">
            <a:spLocks noGrp="1"/>
          </p:cNvSpPr>
          <p:nvPr>
            <p:ph type="subTitle" idx="1"/>
          </p:nvPr>
        </p:nvSpPr>
        <p:spPr>
          <a:xfrm>
            <a:off x="2333000" y="1799075"/>
            <a:ext cx="4478100" cy="79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17" name="Google Shape;217;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2" name="Google Shape;222;p11"/>
          <p:cNvGrpSpPr/>
          <p:nvPr/>
        </p:nvGrpSpPr>
        <p:grpSpPr>
          <a:xfrm>
            <a:off x="8217007" y="3576772"/>
            <a:ext cx="188886" cy="1181532"/>
            <a:chOff x="2877432" y="975334"/>
            <a:chExt cx="188886" cy="1181532"/>
          </a:xfrm>
        </p:grpSpPr>
        <p:sp>
          <p:nvSpPr>
            <p:cNvPr id="223" name="Google Shape;223;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6" name="Google Shape;226;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7" name="Google Shape;227;p11"/>
          <p:cNvGrpSpPr/>
          <p:nvPr/>
        </p:nvGrpSpPr>
        <p:grpSpPr>
          <a:xfrm>
            <a:off x="7519346" y="3243318"/>
            <a:ext cx="98059" cy="1147595"/>
            <a:chOff x="3347921" y="16006"/>
            <a:chExt cx="98059" cy="1147595"/>
          </a:xfrm>
        </p:grpSpPr>
        <p:sp>
          <p:nvSpPr>
            <p:cNvPr id="228" name="Google Shape;228;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0" name="Google Shape;230;p11"/>
          <p:cNvGrpSpPr/>
          <p:nvPr/>
        </p:nvGrpSpPr>
        <p:grpSpPr>
          <a:xfrm>
            <a:off x="805821" y="2953663"/>
            <a:ext cx="121172" cy="760495"/>
            <a:chOff x="5245196" y="3136513"/>
            <a:chExt cx="121172" cy="760495"/>
          </a:xfrm>
        </p:grpSpPr>
        <p:sp>
          <p:nvSpPr>
            <p:cNvPr id="231" name="Google Shape;23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3" name="Google Shape;233;p11"/>
          <p:cNvGrpSpPr/>
          <p:nvPr/>
        </p:nvGrpSpPr>
        <p:grpSpPr>
          <a:xfrm>
            <a:off x="250617" y="2402301"/>
            <a:ext cx="188650" cy="2468355"/>
            <a:chOff x="250617" y="2402301"/>
            <a:chExt cx="188650" cy="2468355"/>
          </a:xfrm>
        </p:grpSpPr>
        <p:sp>
          <p:nvSpPr>
            <p:cNvPr id="234" name="Google Shape;234;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8" name="Google Shape;238;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0" name="Google Shape;240;p11"/>
          <p:cNvGrpSpPr/>
          <p:nvPr/>
        </p:nvGrpSpPr>
        <p:grpSpPr>
          <a:xfrm>
            <a:off x="2038689" y="173907"/>
            <a:ext cx="57599" cy="831799"/>
            <a:chOff x="2038689" y="173907"/>
            <a:chExt cx="57599" cy="831799"/>
          </a:xfrm>
        </p:grpSpPr>
        <p:sp>
          <p:nvSpPr>
            <p:cNvPr id="241" name="Google Shape;241;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3" name="Google Shape;243;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4" name="Google Shape;244;p11"/>
          <p:cNvGrpSpPr/>
          <p:nvPr/>
        </p:nvGrpSpPr>
        <p:grpSpPr>
          <a:xfrm>
            <a:off x="4920170" y="-496491"/>
            <a:ext cx="188886" cy="1181532"/>
            <a:chOff x="2877432" y="975334"/>
            <a:chExt cx="188886" cy="1181532"/>
          </a:xfrm>
        </p:grpSpPr>
        <p:sp>
          <p:nvSpPr>
            <p:cNvPr id="245" name="Google Shape;245;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9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9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9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8" name="Google Shape;248;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9" name="Google Shape;249;p11"/>
          <p:cNvGrpSpPr/>
          <p:nvPr/>
        </p:nvGrpSpPr>
        <p:grpSpPr>
          <a:xfrm>
            <a:off x="3030471" y="-223849"/>
            <a:ext cx="121172" cy="760495"/>
            <a:chOff x="5245196" y="3136513"/>
            <a:chExt cx="121172" cy="760495"/>
          </a:xfrm>
        </p:grpSpPr>
        <p:sp>
          <p:nvSpPr>
            <p:cNvPr id="250" name="Google Shape;250;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2" name="Google Shape;252;p11"/>
          <p:cNvGrpSpPr/>
          <p:nvPr/>
        </p:nvGrpSpPr>
        <p:grpSpPr>
          <a:xfrm>
            <a:off x="2306292" y="2569221"/>
            <a:ext cx="199237" cy="2828935"/>
            <a:chOff x="1608717" y="1280046"/>
            <a:chExt cx="199237" cy="2828935"/>
          </a:xfrm>
        </p:grpSpPr>
        <p:sp>
          <p:nvSpPr>
            <p:cNvPr id="253" name="Google Shape;253;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1" name="Shape 256"/>
        <p:cNvGrpSpPr/>
        <p:nvPr/>
      </p:nvGrpSpPr>
      <p:grpSpPr>
        <a:xfrm>
          <a:off x="0" y="0"/>
          <a:ext cx="0" cy="0"/>
          <a:chOff x="0" y="0"/>
          <a:chExt cx="0" cy="0"/>
        </a:xfrm>
      </p:grpSpPr>
      <p:sp>
        <p:nvSpPr>
          <p:cNvPr id="257" name="Google Shape;257;p12"/>
          <p:cNvSpPr txBox="1">
            <a:spLocks noGrp="1"/>
          </p:cNvSpPr>
          <p:nvPr>
            <p:ph type="ctrTitle"/>
          </p:nvPr>
        </p:nvSpPr>
        <p:spPr>
          <a:xfrm>
            <a:off x="915161" y="2299544"/>
            <a:ext cx="1881300" cy="644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a:endParaRPr/>
          </a:p>
        </p:txBody>
      </p:sp>
      <p:sp>
        <p:nvSpPr>
          <p:cNvPr id="258" name="Google Shape;258;p12"/>
          <p:cNvSpPr txBox="1">
            <a:spLocks noGrp="1"/>
          </p:cNvSpPr>
          <p:nvPr>
            <p:ph type="subTitle" idx="1"/>
          </p:nvPr>
        </p:nvSpPr>
        <p:spPr>
          <a:xfrm>
            <a:off x="879139" y="1777397"/>
            <a:ext cx="1917300" cy="644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9" name="Google Shape;259;p12"/>
          <p:cNvSpPr txBox="1">
            <a:spLocks noGrp="1"/>
          </p:cNvSpPr>
          <p:nvPr>
            <p:ph type="ctrTitle" idx="2"/>
          </p:nvPr>
        </p:nvSpPr>
        <p:spPr>
          <a:xfrm>
            <a:off x="6345518" y="2299544"/>
            <a:ext cx="18813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a:endParaRPr/>
          </a:p>
        </p:txBody>
      </p:sp>
      <p:sp>
        <p:nvSpPr>
          <p:cNvPr id="260" name="Google Shape;260;p12"/>
          <p:cNvSpPr txBox="1">
            <a:spLocks noGrp="1"/>
          </p:cNvSpPr>
          <p:nvPr>
            <p:ph type="subTitle" idx="3"/>
          </p:nvPr>
        </p:nvSpPr>
        <p:spPr>
          <a:xfrm>
            <a:off x="6345518" y="1777397"/>
            <a:ext cx="1881300" cy="6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61" name="Google Shape;261;p12"/>
          <p:cNvSpPr txBox="1">
            <a:spLocks noGrp="1"/>
          </p:cNvSpPr>
          <p:nvPr>
            <p:ph type="ctrTitle" idx="4"/>
          </p:nvPr>
        </p:nvSpPr>
        <p:spPr>
          <a:xfrm>
            <a:off x="915161" y="2861525"/>
            <a:ext cx="1881300" cy="644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a:endParaRPr/>
          </a:p>
        </p:txBody>
      </p:sp>
      <p:sp>
        <p:nvSpPr>
          <p:cNvPr id="262" name="Google Shape;262;p12"/>
          <p:cNvSpPr txBox="1">
            <a:spLocks noGrp="1"/>
          </p:cNvSpPr>
          <p:nvPr>
            <p:ph type="subTitle" idx="5"/>
          </p:nvPr>
        </p:nvSpPr>
        <p:spPr>
          <a:xfrm>
            <a:off x="915161" y="3353275"/>
            <a:ext cx="1881300" cy="644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63" name="Google Shape;263;p12"/>
          <p:cNvSpPr txBox="1">
            <a:spLocks noGrp="1"/>
          </p:cNvSpPr>
          <p:nvPr>
            <p:ph type="ctrTitle" idx="6"/>
          </p:nvPr>
        </p:nvSpPr>
        <p:spPr>
          <a:xfrm>
            <a:off x="6345518" y="2861525"/>
            <a:ext cx="1881300" cy="6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a:endParaRPr/>
          </a:p>
        </p:txBody>
      </p:sp>
      <p:sp>
        <p:nvSpPr>
          <p:cNvPr id="264" name="Google Shape;264;p12"/>
          <p:cNvSpPr txBox="1">
            <a:spLocks noGrp="1"/>
          </p:cNvSpPr>
          <p:nvPr>
            <p:ph type="subTitle" idx="7"/>
          </p:nvPr>
        </p:nvSpPr>
        <p:spPr>
          <a:xfrm>
            <a:off x="6345518" y="3353275"/>
            <a:ext cx="16566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65" name="Google Shape;265;p12"/>
          <p:cNvSpPr txBox="1">
            <a:spLocks noGrp="1"/>
          </p:cNvSpPr>
          <p:nvPr>
            <p:ph type="ctrTitle" idx="8"/>
          </p:nvPr>
        </p:nvSpPr>
        <p:spPr>
          <a:xfrm>
            <a:off x="618825" y="411675"/>
            <a:ext cx="47277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a:endParaRPr/>
          </a:p>
        </p:txBody>
      </p:sp>
      <p:sp>
        <p:nvSpPr>
          <p:cNvPr id="266" name="Google Shape;266;p12"/>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2"/>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2"/>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2"/>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2"/>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12"/>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12"/>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2"/>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2"/>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12"/>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1121525" y="2302200"/>
            <a:ext cx="1881300" cy="45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78" name="Google Shape;278;p13"/>
          <p:cNvSpPr txBox="1">
            <a:spLocks noGrp="1"/>
          </p:cNvSpPr>
          <p:nvPr>
            <p:ph type="subTitle" idx="1"/>
          </p:nvPr>
        </p:nvSpPr>
        <p:spPr>
          <a:xfrm>
            <a:off x="961925" y="1643751"/>
            <a:ext cx="2200500" cy="82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9" name="Google Shape;279;p13"/>
          <p:cNvSpPr txBox="1">
            <a:spLocks noGrp="1"/>
          </p:cNvSpPr>
          <p:nvPr>
            <p:ph type="ctrTitle" idx="2"/>
          </p:nvPr>
        </p:nvSpPr>
        <p:spPr>
          <a:xfrm>
            <a:off x="3628263" y="2302200"/>
            <a:ext cx="1881300" cy="45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0" name="Google Shape;280;p13"/>
          <p:cNvSpPr txBox="1">
            <a:spLocks noGrp="1"/>
          </p:cNvSpPr>
          <p:nvPr>
            <p:ph type="subTitle" idx="3"/>
          </p:nvPr>
        </p:nvSpPr>
        <p:spPr>
          <a:xfrm>
            <a:off x="3468663" y="1643759"/>
            <a:ext cx="2200500" cy="82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1" name="Google Shape;281;p13"/>
          <p:cNvSpPr txBox="1">
            <a:spLocks noGrp="1"/>
          </p:cNvSpPr>
          <p:nvPr>
            <p:ph type="ctrTitle" idx="4"/>
          </p:nvPr>
        </p:nvSpPr>
        <p:spPr>
          <a:xfrm>
            <a:off x="6142624" y="2302200"/>
            <a:ext cx="1881300" cy="45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2" name="Google Shape;282;p13"/>
          <p:cNvSpPr txBox="1">
            <a:spLocks noGrp="1"/>
          </p:cNvSpPr>
          <p:nvPr>
            <p:ph type="subTitle" idx="5"/>
          </p:nvPr>
        </p:nvSpPr>
        <p:spPr>
          <a:xfrm>
            <a:off x="5947924" y="1643751"/>
            <a:ext cx="2270700" cy="82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3" name="Google Shape;283;p13"/>
          <p:cNvSpPr txBox="1">
            <a:spLocks noGrp="1"/>
          </p:cNvSpPr>
          <p:nvPr>
            <p:ph type="ctrTitle" idx="6"/>
          </p:nvPr>
        </p:nvSpPr>
        <p:spPr>
          <a:xfrm>
            <a:off x="618825" y="411675"/>
            <a:ext cx="47277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a:endParaRPr/>
          </a:p>
        </p:txBody>
      </p:sp>
      <p:sp>
        <p:nvSpPr>
          <p:cNvPr id="284" name="Google Shape;284;p13"/>
          <p:cNvSpPr txBox="1">
            <a:spLocks noGrp="1"/>
          </p:cNvSpPr>
          <p:nvPr>
            <p:ph type="ctrTitle" idx="7"/>
          </p:nvPr>
        </p:nvSpPr>
        <p:spPr>
          <a:xfrm>
            <a:off x="1121525" y="4134800"/>
            <a:ext cx="1881300" cy="45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5" name="Google Shape;285;p13"/>
          <p:cNvSpPr txBox="1">
            <a:spLocks noGrp="1"/>
          </p:cNvSpPr>
          <p:nvPr>
            <p:ph type="subTitle" idx="8"/>
          </p:nvPr>
        </p:nvSpPr>
        <p:spPr>
          <a:xfrm>
            <a:off x="961925" y="3479251"/>
            <a:ext cx="2200500" cy="82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6" name="Google Shape;286;p13"/>
          <p:cNvSpPr txBox="1">
            <a:spLocks noGrp="1"/>
          </p:cNvSpPr>
          <p:nvPr>
            <p:ph type="ctrTitle" idx="9"/>
          </p:nvPr>
        </p:nvSpPr>
        <p:spPr>
          <a:xfrm>
            <a:off x="3628263" y="4134800"/>
            <a:ext cx="1881300" cy="45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7" name="Google Shape;287;p13"/>
          <p:cNvSpPr txBox="1">
            <a:spLocks noGrp="1"/>
          </p:cNvSpPr>
          <p:nvPr>
            <p:ph type="subTitle" idx="13"/>
          </p:nvPr>
        </p:nvSpPr>
        <p:spPr>
          <a:xfrm>
            <a:off x="3533613" y="3479251"/>
            <a:ext cx="2070600" cy="82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8" name="Google Shape;288;p13"/>
          <p:cNvSpPr txBox="1">
            <a:spLocks noGrp="1"/>
          </p:cNvSpPr>
          <p:nvPr>
            <p:ph type="ctrTitle" idx="14"/>
          </p:nvPr>
        </p:nvSpPr>
        <p:spPr>
          <a:xfrm>
            <a:off x="6142624" y="4134800"/>
            <a:ext cx="1881300" cy="45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9" name="Google Shape;289;p13"/>
          <p:cNvSpPr txBox="1">
            <a:spLocks noGrp="1"/>
          </p:cNvSpPr>
          <p:nvPr>
            <p:ph type="subTitle" idx="15"/>
          </p:nvPr>
        </p:nvSpPr>
        <p:spPr>
          <a:xfrm>
            <a:off x="5947924" y="3479251"/>
            <a:ext cx="2270700" cy="82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90" name="Google Shape;290;p13"/>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13"/>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3"/>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99"/>
        <p:cNvGrpSpPr/>
        <p:nvPr/>
      </p:nvGrpSpPr>
      <p:grpSpPr>
        <a:xfrm>
          <a:off x="0" y="0"/>
          <a:ext cx="0" cy="0"/>
          <a:chOff x="0" y="0"/>
          <a:chExt cx="0" cy="0"/>
        </a:xfrm>
      </p:grpSpPr>
      <p:sp>
        <p:nvSpPr>
          <p:cNvPr id="300" name="Google Shape;300;p14"/>
          <p:cNvSpPr txBox="1">
            <a:spLocks noGrp="1"/>
          </p:cNvSpPr>
          <p:nvPr>
            <p:ph type="title" hasCustomPrompt="1"/>
          </p:nvPr>
        </p:nvSpPr>
        <p:spPr>
          <a:xfrm>
            <a:off x="1733725" y="856650"/>
            <a:ext cx="5676600" cy="123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8000">
                <a:solidFill>
                  <a:schemeClr val="accen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01" name="Google Shape;301;p14"/>
          <p:cNvSpPr txBox="1">
            <a:spLocks noGrp="1"/>
          </p:cNvSpPr>
          <p:nvPr>
            <p:ph type="body" idx="1"/>
          </p:nvPr>
        </p:nvSpPr>
        <p:spPr>
          <a:xfrm>
            <a:off x="3208075" y="2086950"/>
            <a:ext cx="2727900" cy="715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grpSp>
        <p:nvGrpSpPr>
          <p:cNvPr id="302" name="Google Shape;302;p14"/>
          <p:cNvGrpSpPr/>
          <p:nvPr/>
        </p:nvGrpSpPr>
        <p:grpSpPr>
          <a:xfrm>
            <a:off x="722446" y="3412541"/>
            <a:ext cx="7699120" cy="1883463"/>
            <a:chOff x="4558950" y="838825"/>
            <a:chExt cx="2813800" cy="688350"/>
          </a:xfrm>
        </p:grpSpPr>
        <p:sp>
          <p:nvSpPr>
            <p:cNvPr id="303" name="Google Shape;303;p14"/>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14"/>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4"/>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14"/>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4"/>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4"/>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4"/>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4"/>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4"/>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4"/>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4"/>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14"/>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14"/>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4"/>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4"/>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14"/>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14"/>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14"/>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4"/>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4"/>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4"/>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4"/>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4"/>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4"/>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4"/>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4"/>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4"/>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4"/>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4"/>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4"/>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4"/>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4"/>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4"/>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4"/>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14"/>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338"/>
        <p:cNvGrpSpPr/>
        <p:nvPr/>
      </p:nvGrpSpPr>
      <p:grpSpPr>
        <a:xfrm>
          <a:off x="0" y="0"/>
          <a:ext cx="0" cy="0"/>
          <a:chOff x="0" y="0"/>
          <a:chExt cx="0" cy="0"/>
        </a:xfrm>
      </p:grpSpPr>
      <p:sp>
        <p:nvSpPr>
          <p:cNvPr id="339" name="Google Shape;339;p1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1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1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1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3" name="Google Shape;343;p15"/>
          <p:cNvGrpSpPr/>
          <p:nvPr/>
        </p:nvGrpSpPr>
        <p:grpSpPr>
          <a:xfrm>
            <a:off x="6626134" y="-164562"/>
            <a:ext cx="121172" cy="760495"/>
            <a:chOff x="5245196" y="3136513"/>
            <a:chExt cx="121172" cy="760495"/>
          </a:xfrm>
        </p:grpSpPr>
        <p:sp>
          <p:nvSpPr>
            <p:cNvPr id="344" name="Google Shape;344;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6" name="Google Shape;346;p1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1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15"/>
          <p:cNvSpPr txBox="1">
            <a:spLocks noGrp="1"/>
          </p:cNvSpPr>
          <p:nvPr>
            <p:ph type="ctrTitle"/>
          </p:nvPr>
        </p:nvSpPr>
        <p:spPr>
          <a:xfrm>
            <a:off x="891226" y="1267450"/>
            <a:ext cx="18813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9" name="Google Shape;349;p15"/>
          <p:cNvSpPr txBox="1">
            <a:spLocks noGrp="1"/>
          </p:cNvSpPr>
          <p:nvPr>
            <p:ph type="subTitle" idx="1"/>
          </p:nvPr>
        </p:nvSpPr>
        <p:spPr>
          <a:xfrm>
            <a:off x="891226" y="3491100"/>
            <a:ext cx="18813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0" name="Google Shape;350;p15"/>
          <p:cNvSpPr txBox="1">
            <a:spLocks noGrp="1"/>
          </p:cNvSpPr>
          <p:nvPr>
            <p:ph type="ctrTitle" idx="2"/>
          </p:nvPr>
        </p:nvSpPr>
        <p:spPr>
          <a:xfrm>
            <a:off x="3503173" y="1267450"/>
            <a:ext cx="18813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51" name="Google Shape;351;p15"/>
          <p:cNvSpPr txBox="1">
            <a:spLocks noGrp="1"/>
          </p:cNvSpPr>
          <p:nvPr>
            <p:ph type="subTitle" idx="3"/>
          </p:nvPr>
        </p:nvSpPr>
        <p:spPr>
          <a:xfrm>
            <a:off x="3503173" y="3491100"/>
            <a:ext cx="18813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2" name="Google Shape;352;p15"/>
          <p:cNvSpPr txBox="1">
            <a:spLocks noGrp="1"/>
          </p:cNvSpPr>
          <p:nvPr>
            <p:ph type="ctrTitle" idx="4"/>
          </p:nvPr>
        </p:nvSpPr>
        <p:spPr>
          <a:xfrm>
            <a:off x="6124594" y="1267450"/>
            <a:ext cx="18813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53" name="Google Shape;353;p15"/>
          <p:cNvSpPr txBox="1">
            <a:spLocks noGrp="1"/>
          </p:cNvSpPr>
          <p:nvPr>
            <p:ph type="subTitle" idx="5"/>
          </p:nvPr>
        </p:nvSpPr>
        <p:spPr>
          <a:xfrm>
            <a:off x="6124594" y="3491100"/>
            <a:ext cx="18813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4" name="Google Shape;354;p15"/>
          <p:cNvSpPr txBox="1">
            <a:spLocks noGrp="1"/>
          </p:cNvSpPr>
          <p:nvPr>
            <p:ph type="ctrTitle" idx="6"/>
          </p:nvPr>
        </p:nvSpPr>
        <p:spPr>
          <a:xfrm>
            <a:off x="618825" y="411675"/>
            <a:ext cx="47277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5"/>
        <p:cNvGrpSpPr/>
        <p:nvPr/>
      </p:nvGrpSpPr>
      <p:grpSpPr>
        <a:xfrm>
          <a:off x="0" y="0"/>
          <a:ext cx="0" cy="0"/>
          <a:chOff x="0" y="0"/>
          <a:chExt cx="0" cy="0"/>
        </a:xfrm>
      </p:grpSpPr>
      <p:sp>
        <p:nvSpPr>
          <p:cNvPr id="356" name="Google Shape;356;p16"/>
          <p:cNvSpPr txBox="1">
            <a:spLocks noGrp="1"/>
          </p:cNvSpPr>
          <p:nvPr>
            <p:ph type="body" idx="1"/>
          </p:nvPr>
        </p:nvSpPr>
        <p:spPr>
          <a:xfrm>
            <a:off x="618306" y="2199025"/>
            <a:ext cx="1905900" cy="12963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57" name="Google Shape;357;p16"/>
          <p:cNvSpPr txBox="1">
            <a:spLocks noGrp="1"/>
          </p:cNvSpPr>
          <p:nvPr>
            <p:ph type="ctrTitle"/>
          </p:nvPr>
        </p:nvSpPr>
        <p:spPr>
          <a:xfrm>
            <a:off x="618825" y="411675"/>
            <a:ext cx="47277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a:endParaRPr/>
          </a:p>
        </p:txBody>
      </p:sp>
      <p:sp>
        <p:nvSpPr>
          <p:cNvPr id="358" name="Google Shape;358;p16"/>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16"/>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6"/>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6"/>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2" name="Google Shape;362;p16"/>
          <p:cNvGrpSpPr/>
          <p:nvPr/>
        </p:nvGrpSpPr>
        <p:grpSpPr>
          <a:xfrm>
            <a:off x="6626134" y="-164562"/>
            <a:ext cx="121172" cy="760495"/>
            <a:chOff x="5245196" y="3136513"/>
            <a:chExt cx="121172" cy="760495"/>
          </a:xfrm>
        </p:grpSpPr>
        <p:sp>
          <p:nvSpPr>
            <p:cNvPr id="363" name="Google Shape;363;p16"/>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16"/>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5" name="Google Shape;365;p16"/>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16"/>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67"/>
        <p:cNvGrpSpPr/>
        <p:nvPr/>
      </p:nvGrpSpPr>
      <p:grpSpPr>
        <a:xfrm>
          <a:off x="0" y="0"/>
          <a:ext cx="0" cy="0"/>
          <a:chOff x="0" y="0"/>
          <a:chExt cx="0" cy="0"/>
        </a:xfrm>
      </p:grpSpPr>
      <p:sp>
        <p:nvSpPr>
          <p:cNvPr id="368" name="Google Shape;368;p17"/>
          <p:cNvSpPr txBox="1">
            <a:spLocks noGrp="1"/>
          </p:cNvSpPr>
          <p:nvPr>
            <p:ph type="title"/>
          </p:nvPr>
        </p:nvSpPr>
        <p:spPr>
          <a:xfrm>
            <a:off x="2471150" y="1830075"/>
            <a:ext cx="3823200" cy="1121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7200">
                <a:solidFill>
                  <a:schemeClr val="lt1"/>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69" name="Google Shape;369;p17"/>
          <p:cNvSpPr txBox="1">
            <a:spLocks noGrp="1"/>
          </p:cNvSpPr>
          <p:nvPr>
            <p:ph type="subTitle" idx="1"/>
          </p:nvPr>
        </p:nvSpPr>
        <p:spPr>
          <a:xfrm>
            <a:off x="2902550" y="540000"/>
            <a:ext cx="2960400" cy="135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0" name="Google Shape;370;p17"/>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300"/>
              </a:spcBef>
              <a:spcAft>
                <a:spcPts val="0"/>
              </a:spcAft>
              <a:buClr>
                <a:srgbClr val="000000"/>
              </a:buClr>
              <a:buSzPts val="1000"/>
              <a:buFont typeface="Arial"/>
              <a:buNone/>
            </a:pPr>
            <a:r>
              <a:rPr lang="en" sz="1000" b="0" i="0" u="none" strike="noStrike" cap="none">
                <a:solidFill>
                  <a:schemeClr val="lt1"/>
                </a:solidFill>
                <a:latin typeface="Maven Pro"/>
                <a:ea typeface="Maven Pro"/>
                <a:cs typeface="Maven Pro"/>
                <a:sym typeface="Maven Pro"/>
              </a:rPr>
              <a:t>CREDITS: This presentation template was created by </a:t>
            </a:r>
            <a:r>
              <a:rPr lang="en" sz="1000" b="0" i="0" u="none" strike="noStrike" cap="none">
                <a:solidFill>
                  <a:schemeClr val="hlink"/>
                </a:solidFill>
                <a:uFill>
                  <a:noFill/>
                </a:uFill>
                <a:latin typeface="Maven Pro"/>
                <a:ea typeface="Maven Pro"/>
                <a:cs typeface="Maven Pro"/>
                <a:sym typeface="Maven Pro"/>
                <a:hlinkClick r:id="rId2"/>
              </a:rPr>
              <a:t>Slidesgo</a:t>
            </a:r>
            <a:r>
              <a:rPr lang="en" sz="1000" b="0" i="0" u="none" strike="noStrike" cap="none">
                <a:solidFill>
                  <a:schemeClr val="lt1"/>
                </a:solidFill>
                <a:latin typeface="Maven Pro"/>
                <a:ea typeface="Maven Pro"/>
                <a:cs typeface="Maven Pro"/>
                <a:sym typeface="Maven Pro"/>
              </a:rPr>
              <a:t>, including icons by </a:t>
            </a:r>
            <a:r>
              <a:rPr lang="en" sz="1000" b="0" i="0" u="none" strike="noStrike" cap="none">
                <a:solidFill>
                  <a:schemeClr val="hlink"/>
                </a:solidFill>
                <a:uFill>
                  <a:noFill/>
                </a:uFill>
                <a:latin typeface="Maven Pro"/>
                <a:ea typeface="Maven Pro"/>
                <a:cs typeface="Maven Pro"/>
                <a:sym typeface="Maven Pro"/>
                <a:hlinkClick r:id="rId3"/>
              </a:rPr>
              <a:t>Flaticon</a:t>
            </a:r>
            <a:r>
              <a:rPr lang="en" sz="1000" b="0" i="0" u="none" strike="noStrike" cap="none">
                <a:solidFill>
                  <a:schemeClr val="lt1"/>
                </a:solidFill>
                <a:latin typeface="Maven Pro"/>
                <a:ea typeface="Maven Pro"/>
                <a:cs typeface="Maven Pro"/>
                <a:sym typeface="Maven Pro"/>
              </a:rPr>
              <a:t>, and infographics &amp; images by </a:t>
            </a:r>
            <a:r>
              <a:rPr lang="en" sz="1000" b="0" i="0" u="none" strike="noStrike" cap="none">
                <a:solidFill>
                  <a:schemeClr val="hlink"/>
                </a:solidFill>
                <a:uFill>
                  <a:noFill/>
                </a:uFill>
                <a:latin typeface="Maven Pro"/>
                <a:ea typeface="Maven Pro"/>
                <a:cs typeface="Maven Pro"/>
                <a:sym typeface="Maven Pro"/>
                <a:hlinkClick r:id="rId4"/>
              </a:rPr>
              <a:t>Freepik</a:t>
            </a:r>
            <a:endParaRPr sz="1000" b="0" i="0" u="none" strike="noStrike" cap="none">
              <a:solidFill>
                <a:schemeClr val="accent3"/>
              </a:solidFill>
              <a:latin typeface="Maven Pro"/>
              <a:ea typeface="Maven Pro"/>
              <a:cs typeface="Maven Pro"/>
              <a:sym typeface="Maven Pro"/>
            </a:endParaRPr>
          </a:p>
        </p:txBody>
      </p:sp>
      <p:sp>
        <p:nvSpPr>
          <p:cNvPr id="371" name="Google Shape;371;p17"/>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7"/>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17"/>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17"/>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17"/>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7"/>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7"/>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7"/>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9" name="Google Shape;379;p17"/>
          <p:cNvGrpSpPr/>
          <p:nvPr/>
        </p:nvGrpSpPr>
        <p:grpSpPr>
          <a:xfrm>
            <a:off x="6669746" y="-389684"/>
            <a:ext cx="143766" cy="2106420"/>
            <a:chOff x="6780548" y="337714"/>
            <a:chExt cx="133252" cy="1952377"/>
          </a:xfrm>
        </p:grpSpPr>
        <p:sp>
          <p:nvSpPr>
            <p:cNvPr id="380" name="Google Shape;380;p17"/>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17"/>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2" name="Google Shape;382;p17"/>
          <p:cNvGrpSpPr/>
          <p:nvPr/>
        </p:nvGrpSpPr>
        <p:grpSpPr>
          <a:xfrm>
            <a:off x="1510029" y="507749"/>
            <a:ext cx="203534" cy="2663108"/>
            <a:chOff x="250617" y="2402301"/>
            <a:chExt cx="188650" cy="2468355"/>
          </a:xfrm>
        </p:grpSpPr>
        <p:sp>
          <p:nvSpPr>
            <p:cNvPr id="383" name="Google Shape;383;p17"/>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17"/>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7"/>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17"/>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7" name="Google Shape;387;p17"/>
          <p:cNvGrpSpPr/>
          <p:nvPr/>
        </p:nvGrpSpPr>
        <p:grpSpPr>
          <a:xfrm>
            <a:off x="385355" y="1380671"/>
            <a:ext cx="199237" cy="2828935"/>
            <a:chOff x="1608717" y="1280046"/>
            <a:chExt cx="199237" cy="2828935"/>
          </a:xfrm>
        </p:grpSpPr>
        <p:sp>
          <p:nvSpPr>
            <p:cNvPr id="388" name="Google Shape;388;p17"/>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7"/>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7"/>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1" name="Google Shape;391;p17"/>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7"/>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3" name="Google Shape;393;p17"/>
          <p:cNvGrpSpPr/>
          <p:nvPr/>
        </p:nvGrpSpPr>
        <p:grpSpPr>
          <a:xfrm>
            <a:off x="989005" y="-389666"/>
            <a:ext cx="62143" cy="897428"/>
            <a:chOff x="2038689" y="173907"/>
            <a:chExt cx="57599" cy="831799"/>
          </a:xfrm>
        </p:grpSpPr>
        <p:sp>
          <p:nvSpPr>
            <p:cNvPr id="394" name="Google Shape;394;p17"/>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7"/>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6" name="Google Shape;396;p17"/>
          <p:cNvGrpSpPr/>
          <p:nvPr/>
        </p:nvGrpSpPr>
        <p:grpSpPr>
          <a:xfrm>
            <a:off x="8568723" y="2184809"/>
            <a:ext cx="214702" cy="2308598"/>
            <a:chOff x="8008096" y="2108910"/>
            <a:chExt cx="199001" cy="2139770"/>
          </a:xfrm>
        </p:grpSpPr>
        <p:sp>
          <p:nvSpPr>
            <p:cNvPr id="397" name="Google Shape;397;p17"/>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7"/>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9" name="Google Shape;399;p17"/>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0" name="Google Shape;400;p17"/>
          <p:cNvGrpSpPr/>
          <p:nvPr/>
        </p:nvGrpSpPr>
        <p:grpSpPr>
          <a:xfrm>
            <a:off x="8221223" y="9"/>
            <a:ext cx="214702" cy="2308598"/>
            <a:chOff x="8008096" y="2108910"/>
            <a:chExt cx="199001" cy="2139770"/>
          </a:xfrm>
        </p:grpSpPr>
        <p:sp>
          <p:nvSpPr>
            <p:cNvPr id="401" name="Google Shape;401;p17"/>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7"/>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3"/>
        <p:cNvGrpSpPr/>
        <p:nvPr/>
      </p:nvGrpSpPr>
      <p:grpSpPr>
        <a:xfrm>
          <a:off x="0" y="0"/>
          <a:ext cx="0" cy="0"/>
          <a:chOff x="0" y="0"/>
          <a:chExt cx="0" cy="0"/>
        </a:xfrm>
      </p:grpSpPr>
      <p:sp>
        <p:nvSpPr>
          <p:cNvPr id="404" name="Google Shape;404;p18"/>
          <p:cNvSpPr txBox="1">
            <a:spLocks noGrp="1"/>
          </p:cNvSpPr>
          <p:nvPr>
            <p:ph type="body" idx="1"/>
          </p:nvPr>
        </p:nvSpPr>
        <p:spPr>
          <a:xfrm>
            <a:off x="597375" y="1063525"/>
            <a:ext cx="3908700" cy="3786900"/>
          </a:xfrm>
          <a:prstGeom prst="rect">
            <a:avLst/>
          </a:prstGeom>
          <a:noFill/>
          <a:ln>
            <a:noFill/>
          </a:ln>
        </p:spPr>
        <p:txBody>
          <a:bodyPr spcFirstLastPara="1" wrap="square" lIns="91425" tIns="91425" rIns="91425" bIns="91425" anchor="t" anchorCtr="0">
            <a:noAutofit/>
          </a:bodyPr>
          <a:lstStyle>
            <a:lvl1pPr marL="457200" lvl="0" indent="-292100" algn="l">
              <a:lnSpc>
                <a:spcPct val="100000"/>
              </a:lnSpc>
              <a:spcBef>
                <a:spcPts val="0"/>
              </a:spcBef>
              <a:spcAft>
                <a:spcPts val="0"/>
              </a:spcAft>
              <a:buSzPts val="1000"/>
              <a:buFont typeface="Livvic Light"/>
              <a:buChar char="●"/>
              <a:defRPr sz="1200"/>
            </a:lvl1pPr>
            <a:lvl2pPr marL="914400" lvl="1" indent="-292100" algn="l">
              <a:lnSpc>
                <a:spcPct val="115000"/>
              </a:lnSpc>
              <a:spcBef>
                <a:spcPts val="1600"/>
              </a:spcBef>
              <a:spcAft>
                <a:spcPts val="0"/>
              </a:spcAft>
              <a:buSzPts val="1000"/>
              <a:buFont typeface="Nunito Light"/>
              <a:buChar char="○"/>
              <a:defRPr/>
            </a:lvl2pPr>
            <a:lvl3pPr marL="1371600" lvl="2" indent="-292100" algn="l">
              <a:lnSpc>
                <a:spcPct val="115000"/>
              </a:lnSpc>
              <a:spcBef>
                <a:spcPts val="1600"/>
              </a:spcBef>
              <a:spcAft>
                <a:spcPts val="0"/>
              </a:spcAft>
              <a:buSzPts val="1000"/>
              <a:buFont typeface="Nunito Light"/>
              <a:buChar char="■"/>
              <a:defRPr/>
            </a:lvl3pPr>
            <a:lvl4pPr marL="1828800" lvl="3" indent="-292100" algn="l">
              <a:lnSpc>
                <a:spcPct val="115000"/>
              </a:lnSpc>
              <a:spcBef>
                <a:spcPts val="1600"/>
              </a:spcBef>
              <a:spcAft>
                <a:spcPts val="0"/>
              </a:spcAft>
              <a:buSzPts val="1000"/>
              <a:buFont typeface="Nunito Light"/>
              <a:buChar char="●"/>
              <a:defRPr/>
            </a:lvl4pPr>
            <a:lvl5pPr marL="2286000" lvl="4" indent="-292100" algn="l">
              <a:lnSpc>
                <a:spcPct val="115000"/>
              </a:lnSpc>
              <a:spcBef>
                <a:spcPts val="1600"/>
              </a:spcBef>
              <a:spcAft>
                <a:spcPts val="0"/>
              </a:spcAft>
              <a:buSzPts val="1000"/>
              <a:buFont typeface="Nunito Light"/>
              <a:buChar char="○"/>
              <a:defRPr/>
            </a:lvl5pPr>
            <a:lvl6pPr marL="2743200" lvl="5" indent="-292100" algn="l">
              <a:lnSpc>
                <a:spcPct val="115000"/>
              </a:lnSpc>
              <a:spcBef>
                <a:spcPts val="1600"/>
              </a:spcBef>
              <a:spcAft>
                <a:spcPts val="0"/>
              </a:spcAft>
              <a:buSzPts val="1000"/>
              <a:buFont typeface="Nunito Light"/>
              <a:buChar char="■"/>
              <a:defRPr/>
            </a:lvl6pPr>
            <a:lvl7pPr marL="3200400" lvl="6" indent="-292100" algn="l">
              <a:lnSpc>
                <a:spcPct val="115000"/>
              </a:lnSpc>
              <a:spcBef>
                <a:spcPts val="1600"/>
              </a:spcBef>
              <a:spcAft>
                <a:spcPts val="0"/>
              </a:spcAft>
              <a:buSzPts val="1000"/>
              <a:buFont typeface="Nunito Light"/>
              <a:buChar char="●"/>
              <a:defRPr/>
            </a:lvl7pPr>
            <a:lvl8pPr marL="3657600" lvl="7" indent="-292100" algn="l">
              <a:lnSpc>
                <a:spcPct val="115000"/>
              </a:lnSpc>
              <a:spcBef>
                <a:spcPts val="1600"/>
              </a:spcBef>
              <a:spcAft>
                <a:spcPts val="0"/>
              </a:spcAft>
              <a:buSzPts val="1000"/>
              <a:buFont typeface="Nunito Light"/>
              <a:buChar char="○"/>
              <a:defRPr/>
            </a:lvl8pPr>
            <a:lvl9pPr marL="4114800" lvl="8" indent="-292100" algn="l">
              <a:lnSpc>
                <a:spcPct val="115000"/>
              </a:lnSpc>
              <a:spcBef>
                <a:spcPts val="1600"/>
              </a:spcBef>
              <a:spcAft>
                <a:spcPts val="1600"/>
              </a:spcAft>
              <a:buSzPts val="1000"/>
              <a:buFont typeface="Nunito Light"/>
              <a:buChar char="■"/>
              <a:defRPr/>
            </a:lvl9pPr>
          </a:lstStyle>
          <a:p>
            <a:endParaRPr/>
          </a:p>
        </p:txBody>
      </p:sp>
      <p:sp>
        <p:nvSpPr>
          <p:cNvPr id="405" name="Google Shape;405;p18"/>
          <p:cNvSpPr txBox="1">
            <a:spLocks noGrp="1"/>
          </p:cNvSpPr>
          <p:nvPr>
            <p:ph type="ctrTitle"/>
          </p:nvPr>
        </p:nvSpPr>
        <p:spPr>
          <a:xfrm>
            <a:off x="618825" y="411675"/>
            <a:ext cx="47277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a:endParaRPr/>
          </a:p>
        </p:txBody>
      </p:sp>
      <p:sp>
        <p:nvSpPr>
          <p:cNvPr id="406" name="Google Shape;406;p18"/>
          <p:cNvSpPr txBox="1">
            <a:spLocks noGrp="1"/>
          </p:cNvSpPr>
          <p:nvPr>
            <p:ph type="body" idx="2"/>
          </p:nvPr>
        </p:nvSpPr>
        <p:spPr>
          <a:xfrm>
            <a:off x="4690125" y="1063525"/>
            <a:ext cx="3908700" cy="3786900"/>
          </a:xfrm>
          <a:prstGeom prst="rect">
            <a:avLst/>
          </a:prstGeom>
          <a:noFill/>
          <a:ln>
            <a:noFill/>
          </a:ln>
        </p:spPr>
        <p:txBody>
          <a:bodyPr spcFirstLastPara="1" wrap="square" lIns="91425" tIns="91425" rIns="91425" bIns="91425" anchor="t" anchorCtr="0">
            <a:noAutofit/>
          </a:bodyPr>
          <a:lstStyle>
            <a:lvl1pPr marL="457200" lvl="0" indent="-292100" algn="l">
              <a:lnSpc>
                <a:spcPct val="100000"/>
              </a:lnSpc>
              <a:spcBef>
                <a:spcPts val="0"/>
              </a:spcBef>
              <a:spcAft>
                <a:spcPts val="0"/>
              </a:spcAft>
              <a:buClr>
                <a:srgbClr val="EC5D37"/>
              </a:buClr>
              <a:buSzPts val="1000"/>
              <a:buFont typeface="Livvic Light"/>
              <a:buChar char="●"/>
              <a:defRPr sz="1200"/>
            </a:lvl1pPr>
            <a:lvl2pPr marL="914400" lvl="1" indent="-292100" algn="l">
              <a:lnSpc>
                <a:spcPct val="115000"/>
              </a:lnSpc>
              <a:spcBef>
                <a:spcPts val="1600"/>
              </a:spcBef>
              <a:spcAft>
                <a:spcPts val="0"/>
              </a:spcAft>
              <a:buClr>
                <a:srgbClr val="FFC800"/>
              </a:buClr>
              <a:buSzPts val="1000"/>
              <a:buFont typeface="Nunito Light"/>
              <a:buChar char="○"/>
              <a:defRPr/>
            </a:lvl2pPr>
            <a:lvl3pPr marL="1371600" lvl="2" indent="-292100" algn="l">
              <a:lnSpc>
                <a:spcPct val="115000"/>
              </a:lnSpc>
              <a:spcBef>
                <a:spcPts val="1600"/>
              </a:spcBef>
              <a:spcAft>
                <a:spcPts val="0"/>
              </a:spcAft>
              <a:buClr>
                <a:srgbClr val="FFC800"/>
              </a:buClr>
              <a:buSzPts val="1000"/>
              <a:buFont typeface="Nunito Light"/>
              <a:buChar char="■"/>
              <a:defRPr/>
            </a:lvl3pPr>
            <a:lvl4pPr marL="1828800" lvl="3" indent="-292100" algn="l">
              <a:lnSpc>
                <a:spcPct val="115000"/>
              </a:lnSpc>
              <a:spcBef>
                <a:spcPts val="1600"/>
              </a:spcBef>
              <a:spcAft>
                <a:spcPts val="0"/>
              </a:spcAft>
              <a:buClr>
                <a:srgbClr val="FFC800"/>
              </a:buClr>
              <a:buSzPts val="1000"/>
              <a:buFont typeface="Nunito Light"/>
              <a:buChar char="●"/>
              <a:defRPr/>
            </a:lvl4pPr>
            <a:lvl5pPr marL="2286000" lvl="4" indent="-292100" algn="l">
              <a:lnSpc>
                <a:spcPct val="115000"/>
              </a:lnSpc>
              <a:spcBef>
                <a:spcPts val="1600"/>
              </a:spcBef>
              <a:spcAft>
                <a:spcPts val="0"/>
              </a:spcAft>
              <a:buClr>
                <a:srgbClr val="434343"/>
              </a:buClr>
              <a:buSzPts val="1000"/>
              <a:buFont typeface="Nunito Light"/>
              <a:buChar char="○"/>
              <a:defRPr/>
            </a:lvl5pPr>
            <a:lvl6pPr marL="2743200" lvl="5" indent="-292100" algn="l">
              <a:lnSpc>
                <a:spcPct val="115000"/>
              </a:lnSpc>
              <a:spcBef>
                <a:spcPts val="1600"/>
              </a:spcBef>
              <a:spcAft>
                <a:spcPts val="0"/>
              </a:spcAft>
              <a:buClr>
                <a:srgbClr val="434343"/>
              </a:buClr>
              <a:buSzPts val="1000"/>
              <a:buFont typeface="Nunito Light"/>
              <a:buChar char="■"/>
              <a:defRPr/>
            </a:lvl6pPr>
            <a:lvl7pPr marL="3200400" lvl="6" indent="-292100" algn="l">
              <a:lnSpc>
                <a:spcPct val="115000"/>
              </a:lnSpc>
              <a:spcBef>
                <a:spcPts val="1600"/>
              </a:spcBef>
              <a:spcAft>
                <a:spcPts val="0"/>
              </a:spcAft>
              <a:buClr>
                <a:srgbClr val="434343"/>
              </a:buClr>
              <a:buSzPts val="1000"/>
              <a:buFont typeface="Nunito Light"/>
              <a:buChar char="●"/>
              <a:defRPr/>
            </a:lvl7pPr>
            <a:lvl8pPr marL="3657600" lvl="7" indent="-292100" algn="l">
              <a:lnSpc>
                <a:spcPct val="115000"/>
              </a:lnSpc>
              <a:spcBef>
                <a:spcPts val="1600"/>
              </a:spcBef>
              <a:spcAft>
                <a:spcPts val="0"/>
              </a:spcAft>
              <a:buClr>
                <a:srgbClr val="434343"/>
              </a:buClr>
              <a:buSzPts val="1000"/>
              <a:buFont typeface="Nunito Light"/>
              <a:buChar char="○"/>
              <a:defRPr/>
            </a:lvl8pPr>
            <a:lvl9pPr marL="4114800" lvl="8" indent="-292100" algn="l">
              <a:lnSpc>
                <a:spcPct val="115000"/>
              </a:lnSpc>
              <a:spcBef>
                <a:spcPts val="1600"/>
              </a:spcBef>
              <a:spcAft>
                <a:spcPts val="1600"/>
              </a:spcAft>
              <a:buClr>
                <a:srgbClr val="434343"/>
              </a:buClr>
              <a:buSzPts val="1000"/>
              <a:buFont typeface="Nunito Light"/>
              <a:buChar char="■"/>
              <a:defRPr/>
            </a:lvl9pPr>
          </a:lstStyle>
          <a:p>
            <a:endParaRPr/>
          </a:p>
        </p:txBody>
      </p:sp>
      <p:sp>
        <p:nvSpPr>
          <p:cNvPr id="407" name="Google Shape;407;p18"/>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8"/>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8"/>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8"/>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8"/>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8"/>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18"/>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8"/>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8"/>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8"/>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18"/>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8"/>
        <p:cNvGrpSpPr/>
        <p:nvPr/>
      </p:nvGrpSpPr>
      <p:grpSpPr>
        <a:xfrm>
          <a:off x="0" y="0"/>
          <a:ext cx="0" cy="0"/>
          <a:chOff x="0" y="0"/>
          <a:chExt cx="0" cy="0"/>
        </a:xfrm>
      </p:grpSpPr>
      <p:sp>
        <p:nvSpPr>
          <p:cNvPr id="419" name="Google Shape;419;p1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0" name="Google Shape;420;p1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1" name="Google Shape;421;p1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8"/>
        <p:cNvGrpSpPr/>
        <p:nvPr/>
      </p:nvGrpSpPr>
      <p:grpSpPr>
        <a:xfrm>
          <a:off x="0" y="0"/>
          <a:ext cx="0" cy="0"/>
          <a:chOff x="0" y="0"/>
          <a:chExt cx="0" cy="0"/>
        </a:xfrm>
      </p:grpSpPr>
      <p:sp>
        <p:nvSpPr>
          <p:cNvPr id="39" name="Google Shape;39;p3"/>
          <p:cNvSpPr txBox="1">
            <a:spLocks noGrp="1"/>
          </p:cNvSpPr>
          <p:nvPr>
            <p:ph type="subTitle" idx="1"/>
          </p:nvPr>
        </p:nvSpPr>
        <p:spPr>
          <a:xfrm>
            <a:off x="6429027" y="3829680"/>
            <a:ext cx="24282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0" name="Google Shape;40;p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3"/>
          <p:cNvSpPr txBox="1">
            <a:spLocks noGrp="1"/>
          </p:cNvSpPr>
          <p:nvPr>
            <p:ph type="ctrTitle"/>
          </p:nvPr>
        </p:nvSpPr>
        <p:spPr>
          <a:xfrm>
            <a:off x="970814" y="3396800"/>
            <a:ext cx="21525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51" name="Google Shape;51;p3"/>
          <p:cNvSpPr txBox="1">
            <a:spLocks noGrp="1"/>
          </p:cNvSpPr>
          <p:nvPr>
            <p:ph type="subTitle" idx="2"/>
          </p:nvPr>
        </p:nvSpPr>
        <p:spPr>
          <a:xfrm>
            <a:off x="970814" y="3829680"/>
            <a:ext cx="24282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2" name="Google Shape;52;p3"/>
          <p:cNvSpPr txBox="1">
            <a:spLocks noGrp="1"/>
          </p:cNvSpPr>
          <p:nvPr>
            <p:ph type="title" idx="3"/>
          </p:nvPr>
        </p:nvSpPr>
        <p:spPr>
          <a:xfrm>
            <a:off x="970814" y="2645887"/>
            <a:ext cx="17538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4800"/>
              <a:buNone/>
              <a:defRPr sz="4800">
                <a:solidFill>
                  <a:schemeClr val="accent2"/>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endParaRPr/>
          </a:p>
        </p:txBody>
      </p:sp>
      <p:sp>
        <p:nvSpPr>
          <p:cNvPr id="53" name="Google Shape;53;p3"/>
          <p:cNvSpPr txBox="1">
            <a:spLocks noGrp="1"/>
          </p:cNvSpPr>
          <p:nvPr>
            <p:ph type="ctrTitle" idx="4"/>
          </p:nvPr>
        </p:nvSpPr>
        <p:spPr>
          <a:xfrm>
            <a:off x="3690348" y="3396800"/>
            <a:ext cx="13866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54" name="Google Shape;54;p3"/>
          <p:cNvSpPr txBox="1">
            <a:spLocks noGrp="1"/>
          </p:cNvSpPr>
          <p:nvPr>
            <p:ph type="subTitle" idx="5"/>
          </p:nvPr>
        </p:nvSpPr>
        <p:spPr>
          <a:xfrm>
            <a:off x="3690341" y="3829680"/>
            <a:ext cx="24282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5" name="Google Shape;55;p3"/>
          <p:cNvSpPr txBox="1">
            <a:spLocks noGrp="1"/>
          </p:cNvSpPr>
          <p:nvPr>
            <p:ph type="title" idx="6"/>
          </p:nvPr>
        </p:nvSpPr>
        <p:spPr>
          <a:xfrm>
            <a:off x="3690341" y="2645887"/>
            <a:ext cx="17538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4800"/>
              <a:buNone/>
              <a:defRPr sz="4800">
                <a:solidFill>
                  <a:schemeClr val="accent3"/>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endParaRPr/>
          </a:p>
        </p:txBody>
      </p:sp>
      <p:sp>
        <p:nvSpPr>
          <p:cNvPr id="56" name="Google Shape;56;p3"/>
          <p:cNvSpPr txBox="1">
            <a:spLocks noGrp="1"/>
          </p:cNvSpPr>
          <p:nvPr>
            <p:ph type="ctrTitle" idx="7"/>
          </p:nvPr>
        </p:nvSpPr>
        <p:spPr>
          <a:xfrm>
            <a:off x="618825" y="411675"/>
            <a:ext cx="45762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a:endParaRPr/>
          </a:p>
        </p:txBody>
      </p:sp>
      <p:sp>
        <p:nvSpPr>
          <p:cNvPr id="57" name="Google Shape;57;p3"/>
          <p:cNvSpPr txBox="1">
            <a:spLocks noGrp="1"/>
          </p:cNvSpPr>
          <p:nvPr>
            <p:ph type="ctrTitle" idx="8"/>
          </p:nvPr>
        </p:nvSpPr>
        <p:spPr>
          <a:xfrm>
            <a:off x="6428436" y="3377738"/>
            <a:ext cx="22518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58" name="Google Shape;58;p3"/>
          <p:cNvSpPr txBox="1">
            <a:spLocks noGrp="1"/>
          </p:cNvSpPr>
          <p:nvPr>
            <p:ph type="title" idx="9"/>
          </p:nvPr>
        </p:nvSpPr>
        <p:spPr>
          <a:xfrm>
            <a:off x="6428436" y="2645887"/>
            <a:ext cx="17538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4800"/>
              <a:buNone/>
              <a:defRPr sz="4800">
                <a:solidFill>
                  <a:schemeClr val="accent1"/>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endParaRPr/>
          </a:p>
        </p:txBody>
      </p:sp>
      <p:sp>
        <p:nvSpPr>
          <p:cNvPr id="59" name="Google Shape;59;p3"/>
          <p:cNvSpPr txBox="1">
            <a:spLocks noGrp="1"/>
          </p:cNvSpPr>
          <p:nvPr>
            <p:ph type="ctrTitle" idx="13"/>
          </p:nvPr>
        </p:nvSpPr>
        <p:spPr>
          <a:xfrm>
            <a:off x="6429027" y="3396800"/>
            <a:ext cx="22518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4"/>
          <p:cNvSpPr txBox="1">
            <a:spLocks noGrp="1"/>
          </p:cNvSpPr>
          <p:nvPr>
            <p:ph type="body" idx="1"/>
          </p:nvPr>
        </p:nvSpPr>
        <p:spPr>
          <a:xfrm>
            <a:off x="618825" y="1679175"/>
            <a:ext cx="3534300" cy="20901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 name="Google Shape;62;p4"/>
          <p:cNvSpPr txBox="1">
            <a:spLocks noGrp="1"/>
          </p:cNvSpPr>
          <p:nvPr>
            <p:ph type="ctrTitle"/>
          </p:nvPr>
        </p:nvSpPr>
        <p:spPr>
          <a:xfrm>
            <a:off x="618825" y="411675"/>
            <a:ext cx="26865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a:endParaRPr/>
          </a:p>
        </p:txBody>
      </p:sp>
      <p:sp>
        <p:nvSpPr>
          <p:cNvPr id="63" name="Google Shape;63;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 name="Google Shape;68;p4"/>
          <p:cNvGrpSpPr/>
          <p:nvPr/>
        </p:nvGrpSpPr>
        <p:grpSpPr>
          <a:xfrm>
            <a:off x="8148521" y="3004593"/>
            <a:ext cx="98059" cy="1147595"/>
            <a:chOff x="3347921" y="16006"/>
            <a:chExt cx="98059" cy="1147595"/>
          </a:xfrm>
        </p:grpSpPr>
        <p:sp>
          <p:nvSpPr>
            <p:cNvPr id="69" name="Google Shape;69;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 name="Google Shape;71;p4"/>
          <p:cNvGrpSpPr/>
          <p:nvPr/>
        </p:nvGrpSpPr>
        <p:grpSpPr>
          <a:xfrm>
            <a:off x="281421" y="3769263"/>
            <a:ext cx="121172" cy="760495"/>
            <a:chOff x="5245196" y="3136513"/>
            <a:chExt cx="121172" cy="760495"/>
          </a:xfrm>
        </p:grpSpPr>
        <p:sp>
          <p:nvSpPr>
            <p:cNvPr id="72" name="Google Shape;72;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 name="Google Shape;74;p4"/>
          <p:cNvGrpSpPr/>
          <p:nvPr/>
        </p:nvGrpSpPr>
        <p:grpSpPr>
          <a:xfrm>
            <a:off x="8534739" y="4069632"/>
            <a:ext cx="57599" cy="831799"/>
            <a:chOff x="2038689" y="173907"/>
            <a:chExt cx="57599" cy="831799"/>
          </a:xfrm>
        </p:grpSpPr>
        <p:sp>
          <p:nvSpPr>
            <p:cNvPr id="75" name="Google Shape;75;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 name="Google Shape;77;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9"/>
        <p:cNvGrpSpPr/>
        <p:nvPr/>
      </p:nvGrpSpPr>
      <p:grpSpPr>
        <a:xfrm>
          <a:off x="0" y="0"/>
          <a:ext cx="0" cy="0"/>
          <a:chOff x="0" y="0"/>
          <a:chExt cx="0" cy="0"/>
        </a:xfrm>
      </p:grpSpPr>
      <p:sp>
        <p:nvSpPr>
          <p:cNvPr id="80" name="Google Shape;80;p5"/>
          <p:cNvSpPr txBox="1">
            <a:spLocks noGrp="1"/>
          </p:cNvSpPr>
          <p:nvPr>
            <p:ph type="ctrTitle"/>
          </p:nvPr>
        </p:nvSpPr>
        <p:spPr>
          <a:xfrm>
            <a:off x="923625" y="1196026"/>
            <a:ext cx="9822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Font typeface="Fira Sans Condensed Medium"/>
              <a:buNone/>
              <a:defRPr sz="24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1" name="Google Shape;81;p5"/>
          <p:cNvSpPr txBox="1">
            <a:spLocks noGrp="1"/>
          </p:cNvSpPr>
          <p:nvPr>
            <p:ph type="subTitle" idx="1"/>
          </p:nvPr>
        </p:nvSpPr>
        <p:spPr>
          <a:xfrm>
            <a:off x="923637" y="1684093"/>
            <a:ext cx="2620500" cy="111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2" name="Google Shape;82;p5"/>
          <p:cNvSpPr txBox="1">
            <a:spLocks noGrp="1"/>
          </p:cNvSpPr>
          <p:nvPr>
            <p:ph type="ctrTitle" idx="2"/>
          </p:nvPr>
        </p:nvSpPr>
        <p:spPr>
          <a:xfrm>
            <a:off x="7050379" y="1196025"/>
            <a:ext cx="1137300" cy="57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000000"/>
              </a:buClr>
              <a:buSzPts val="1800"/>
              <a:buFont typeface="Fira Sans Condensed Medium"/>
              <a:buNone/>
              <a:defRPr sz="24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3" name="Google Shape;83;p5"/>
          <p:cNvSpPr txBox="1">
            <a:spLocks noGrp="1"/>
          </p:cNvSpPr>
          <p:nvPr>
            <p:ph type="subTitle" idx="3"/>
          </p:nvPr>
        </p:nvSpPr>
        <p:spPr>
          <a:xfrm>
            <a:off x="5450166" y="1684093"/>
            <a:ext cx="2737500" cy="111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4" name="Google Shape;84;p5"/>
          <p:cNvSpPr txBox="1">
            <a:spLocks noGrp="1"/>
          </p:cNvSpPr>
          <p:nvPr>
            <p:ph type="ctrTitle" idx="4"/>
          </p:nvPr>
        </p:nvSpPr>
        <p:spPr>
          <a:xfrm>
            <a:off x="618825" y="411675"/>
            <a:ext cx="46182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a:endParaRPr/>
          </a:p>
        </p:txBody>
      </p:sp>
      <p:sp>
        <p:nvSpPr>
          <p:cNvPr id="85" name="Google Shape;85;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9" name="Google Shape;89;p5"/>
          <p:cNvGrpSpPr/>
          <p:nvPr/>
        </p:nvGrpSpPr>
        <p:grpSpPr>
          <a:xfrm>
            <a:off x="6626134" y="-164562"/>
            <a:ext cx="121172" cy="760495"/>
            <a:chOff x="5245196" y="3136513"/>
            <a:chExt cx="121172" cy="760495"/>
          </a:xfrm>
        </p:grpSpPr>
        <p:sp>
          <p:nvSpPr>
            <p:cNvPr id="90" name="Google Shape;90;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2" name="Google Shape;92;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94"/>
        <p:cNvGrpSpPr/>
        <p:nvPr/>
      </p:nvGrpSpPr>
      <p:grpSpPr>
        <a:xfrm>
          <a:off x="0" y="0"/>
          <a:ext cx="0" cy="0"/>
          <a:chOff x="0" y="0"/>
          <a:chExt cx="0" cy="0"/>
        </a:xfrm>
      </p:grpSpPr>
      <p:sp>
        <p:nvSpPr>
          <p:cNvPr id="95" name="Google Shape;95;p6"/>
          <p:cNvSpPr txBox="1">
            <a:spLocks noGrp="1"/>
          </p:cNvSpPr>
          <p:nvPr>
            <p:ph type="ctrTitle"/>
          </p:nvPr>
        </p:nvSpPr>
        <p:spPr>
          <a:xfrm>
            <a:off x="1218541" y="1373195"/>
            <a:ext cx="18813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96" name="Google Shape;96;p6"/>
          <p:cNvSpPr txBox="1">
            <a:spLocks noGrp="1"/>
          </p:cNvSpPr>
          <p:nvPr>
            <p:ph type="subTitle" idx="1"/>
          </p:nvPr>
        </p:nvSpPr>
        <p:spPr>
          <a:xfrm>
            <a:off x="1218541" y="1865495"/>
            <a:ext cx="18813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7" name="Google Shape;97;p6"/>
          <p:cNvSpPr txBox="1">
            <a:spLocks noGrp="1"/>
          </p:cNvSpPr>
          <p:nvPr>
            <p:ph type="ctrTitle" idx="2"/>
          </p:nvPr>
        </p:nvSpPr>
        <p:spPr>
          <a:xfrm>
            <a:off x="6054555" y="1373195"/>
            <a:ext cx="18813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98" name="Google Shape;98;p6"/>
          <p:cNvSpPr txBox="1">
            <a:spLocks noGrp="1"/>
          </p:cNvSpPr>
          <p:nvPr>
            <p:ph type="subTitle" idx="3"/>
          </p:nvPr>
        </p:nvSpPr>
        <p:spPr>
          <a:xfrm>
            <a:off x="6054555" y="1865495"/>
            <a:ext cx="18813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9" name="Google Shape;99;p6"/>
          <p:cNvSpPr txBox="1">
            <a:spLocks noGrp="1"/>
          </p:cNvSpPr>
          <p:nvPr>
            <p:ph type="ctrTitle" idx="4"/>
          </p:nvPr>
        </p:nvSpPr>
        <p:spPr>
          <a:xfrm>
            <a:off x="1218541" y="2778806"/>
            <a:ext cx="18813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00" name="Google Shape;100;p6"/>
          <p:cNvSpPr txBox="1">
            <a:spLocks noGrp="1"/>
          </p:cNvSpPr>
          <p:nvPr>
            <p:ph type="subTitle" idx="5"/>
          </p:nvPr>
        </p:nvSpPr>
        <p:spPr>
          <a:xfrm>
            <a:off x="1116841" y="3271106"/>
            <a:ext cx="20847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1" name="Google Shape;101;p6"/>
          <p:cNvSpPr txBox="1">
            <a:spLocks noGrp="1"/>
          </p:cNvSpPr>
          <p:nvPr>
            <p:ph type="ctrTitle" idx="6"/>
          </p:nvPr>
        </p:nvSpPr>
        <p:spPr>
          <a:xfrm>
            <a:off x="6054555" y="2778806"/>
            <a:ext cx="18813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02" name="Google Shape;102;p6"/>
          <p:cNvSpPr txBox="1">
            <a:spLocks noGrp="1"/>
          </p:cNvSpPr>
          <p:nvPr>
            <p:ph type="subTitle" idx="7"/>
          </p:nvPr>
        </p:nvSpPr>
        <p:spPr>
          <a:xfrm>
            <a:off x="6054555" y="3271106"/>
            <a:ext cx="18813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3" name="Google Shape;103;p6"/>
          <p:cNvSpPr txBox="1">
            <a:spLocks noGrp="1"/>
          </p:cNvSpPr>
          <p:nvPr>
            <p:ph type="ctrTitle" idx="8"/>
          </p:nvPr>
        </p:nvSpPr>
        <p:spPr>
          <a:xfrm>
            <a:off x="618825" y="411675"/>
            <a:ext cx="47277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a:endParaRPr/>
          </a:p>
        </p:txBody>
      </p:sp>
      <p:sp>
        <p:nvSpPr>
          <p:cNvPr id="104" name="Google Shape;104;p6"/>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6"/>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7"/>
          <p:cNvSpPr txBox="1">
            <a:spLocks noGrp="1"/>
          </p:cNvSpPr>
          <p:nvPr>
            <p:ph type="ctrTitle"/>
          </p:nvPr>
        </p:nvSpPr>
        <p:spPr>
          <a:xfrm>
            <a:off x="618825" y="411675"/>
            <a:ext cx="47277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a:endParaRPr/>
          </a:p>
        </p:txBody>
      </p:sp>
      <p:sp>
        <p:nvSpPr>
          <p:cNvPr id="116" name="Google Shape;116;p7"/>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7"/>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6"/>
        <p:cNvGrpSpPr/>
        <p:nvPr/>
      </p:nvGrpSpPr>
      <p:grpSpPr>
        <a:xfrm>
          <a:off x="0" y="0"/>
          <a:ext cx="0" cy="0"/>
          <a:chOff x="0" y="0"/>
          <a:chExt cx="0" cy="0"/>
        </a:xfrm>
      </p:grpSpPr>
      <p:sp>
        <p:nvSpPr>
          <p:cNvPr id="127" name="Google Shape;127;p8"/>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9" name="Google Shape;129;p8"/>
          <p:cNvGrpSpPr/>
          <p:nvPr/>
        </p:nvGrpSpPr>
        <p:grpSpPr>
          <a:xfrm>
            <a:off x="8263682" y="-434366"/>
            <a:ext cx="188886" cy="1181532"/>
            <a:chOff x="2877432" y="975334"/>
            <a:chExt cx="188886" cy="1181532"/>
          </a:xfrm>
        </p:grpSpPr>
        <p:sp>
          <p:nvSpPr>
            <p:cNvPr id="130" name="Google Shape;130;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 name="Google Shape;133;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4" name="Google Shape;134;p8"/>
          <p:cNvGrpSpPr/>
          <p:nvPr/>
        </p:nvGrpSpPr>
        <p:grpSpPr>
          <a:xfrm>
            <a:off x="3643898" y="-436198"/>
            <a:ext cx="133252" cy="1952377"/>
            <a:chOff x="6780548" y="337714"/>
            <a:chExt cx="133252" cy="1952377"/>
          </a:xfrm>
        </p:grpSpPr>
        <p:sp>
          <p:nvSpPr>
            <p:cNvPr id="135" name="Google Shape;135;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7" name="Google Shape;137;p8"/>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8" name="Google Shape;138;p8"/>
          <p:cNvGrpSpPr/>
          <p:nvPr/>
        </p:nvGrpSpPr>
        <p:grpSpPr>
          <a:xfrm>
            <a:off x="8008096" y="2108910"/>
            <a:ext cx="199001" cy="2139770"/>
            <a:chOff x="8008096" y="2108910"/>
            <a:chExt cx="199001" cy="2139770"/>
          </a:xfrm>
        </p:grpSpPr>
        <p:sp>
          <p:nvSpPr>
            <p:cNvPr id="139" name="Google Shape;13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1" name="Google Shape;141;p8"/>
          <p:cNvGrpSpPr/>
          <p:nvPr/>
        </p:nvGrpSpPr>
        <p:grpSpPr>
          <a:xfrm>
            <a:off x="520996" y="1091548"/>
            <a:ext cx="199001" cy="2139770"/>
            <a:chOff x="8008096" y="2108910"/>
            <a:chExt cx="199001" cy="2139770"/>
          </a:xfrm>
        </p:grpSpPr>
        <p:sp>
          <p:nvSpPr>
            <p:cNvPr id="142" name="Google Shape;142;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 name="Google Shape;144;p8"/>
          <p:cNvSpPr txBox="1">
            <a:spLocks noGrp="1"/>
          </p:cNvSpPr>
          <p:nvPr>
            <p:ph type="ctrTitle"/>
          </p:nvPr>
        </p:nvSpPr>
        <p:spPr>
          <a:xfrm>
            <a:off x="2031287" y="1742775"/>
            <a:ext cx="2622000" cy="837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1200"/>
              <a:buNone/>
              <a:defRPr sz="4800">
                <a:solidFill>
                  <a:schemeClr val="lt1"/>
                </a:solidFill>
              </a:defRPr>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a:endParaRPr/>
          </a:p>
        </p:txBody>
      </p:sp>
      <p:sp>
        <p:nvSpPr>
          <p:cNvPr id="145" name="Google Shape;145;p8"/>
          <p:cNvSpPr txBox="1">
            <a:spLocks noGrp="1"/>
          </p:cNvSpPr>
          <p:nvPr>
            <p:ph type="subTitle" idx="1"/>
          </p:nvPr>
        </p:nvSpPr>
        <p:spPr>
          <a:xfrm>
            <a:off x="1791587" y="2417450"/>
            <a:ext cx="3101400" cy="1048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6" name="Google Shape;146;p8"/>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7"/>
        <p:cNvGrpSpPr/>
        <p:nvPr/>
      </p:nvGrpSpPr>
      <p:grpSpPr>
        <a:xfrm>
          <a:off x="0" y="0"/>
          <a:ext cx="0" cy="0"/>
          <a:chOff x="0" y="0"/>
          <a:chExt cx="0" cy="0"/>
        </a:xfrm>
      </p:grpSpPr>
      <p:sp>
        <p:nvSpPr>
          <p:cNvPr id="148" name="Google Shape;148;p9"/>
          <p:cNvSpPr txBox="1">
            <a:spLocks noGrp="1"/>
          </p:cNvSpPr>
          <p:nvPr>
            <p:ph type="title"/>
          </p:nvPr>
        </p:nvSpPr>
        <p:spPr>
          <a:xfrm>
            <a:off x="2037000" y="1496400"/>
            <a:ext cx="5070000" cy="2150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49" name="Google Shape;149;p9"/>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9"/>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9"/>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9"/>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9"/>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9"/>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5" name="Google Shape;155;p9"/>
          <p:cNvGrpSpPr/>
          <p:nvPr/>
        </p:nvGrpSpPr>
        <p:grpSpPr>
          <a:xfrm>
            <a:off x="8263682" y="-434366"/>
            <a:ext cx="188886" cy="1181532"/>
            <a:chOff x="2877432" y="975334"/>
            <a:chExt cx="188886" cy="1181532"/>
          </a:xfrm>
        </p:grpSpPr>
        <p:sp>
          <p:nvSpPr>
            <p:cNvPr id="156" name="Google Shape;156;p9"/>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9"/>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9"/>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9" name="Google Shape;159;p9"/>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9"/>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9"/>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 name="Google Shape;162;p9"/>
          <p:cNvGrpSpPr/>
          <p:nvPr/>
        </p:nvGrpSpPr>
        <p:grpSpPr>
          <a:xfrm>
            <a:off x="3090746" y="-533657"/>
            <a:ext cx="98059" cy="1147595"/>
            <a:chOff x="3347921" y="16006"/>
            <a:chExt cx="98059" cy="1147595"/>
          </a:xfrm>
        </p:grpSpPr>
        <p:sp>
          <p:nvSpPr>
            <p:cNvPr id="163" name="Google Shape;163;p9"/>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9"/>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9"/>
          <p:cNvGrpSpPr/>
          <p:nvPr/>
        </p:nvGrpSpPr>
        <p:grpSpPr>
          <a:xfrm>
            <a:off x="4892771" y="-340112"/>
            <a:ext cx="121172" cy="760495"/>
            <a:chOff x="5245196" y="3136513"/>
            <a:chExt cx="121172" cy="760495"/>
          </a:xfrm>
        </p:grpSpPr>
        <p:sp>
          <p:nvSpPr>
            <p:cNvPr id="166" name="Google Shape;166;p9"/>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9"/>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8" name="Google Shape;168;p9"/>
          <p:cNvGrpSpPr/>
          <p:nvPr/>
        </p:nvGrpSpPr>
        <p:grpSpPr>
          <a:xfrm>
            <a:off x="6967836" y="85439"/>
            <a:ext cx="133252" cy="1952377"/>
            <a:chOff x="6780548" y="337714"/>
            <a:chExt cx="133252" cy="1952377"/>
          </a:xfrm>
        </p:grpSpPr>
        <p:sp>
          <p:nvSpPr>
            <p:cNvPr id="169" name="Google Shape;169;p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1" name="Google Shape;171;p9"/>
          <p:cNvGrpSpPr/>
          <p:nvPr/>
        </p:nvGrpSpPr>
        <p:grpSpPr>
          <a:xfrm>
            <a:off x="250617" y="2402301"/>
            <a:ext cx="188650" cy="2468355"/>
            <a:chOff x="250617" y="2402301"/>
            <a:chExt cx="188650" cy="2468355"/>
          </a:xfrm>
        </p:grpSpPr>
        <p:sp>
          <p:nvSpPr>
            <p:cNvPr id="172" name="Google Shape;172;p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6" name="Google Shape;176;p9"/>
          <p:cNvGrpSpPr/>
          <p:nvPr/>
        </p:nvGrpSpPr>
        <p:grpSpPr>
          <a:xfrm>
            <a:off x="982417" y="1695096"/>
            <a:ext cx="199237" cy="2828935"/>
            <a:chOff x="1608717" y="1280046"/>
            <a:chExt cx="199237" cy="2828935"/>
          </a:xfrm>
        </p:grpSpPr>
        <p:sp>
          <p:nvSpPr>
            <p:cNvPr id="177" name="Google Shape;177;p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 name="Google Shape;180;p9"/>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1" name="Google Shape;181;p9"/>
          <p:cNvGrpSpPr/>
          <p:nvPr/>
        </p:nvGrpSpPr>
        <p:grpSpPr>
          <a:xfrm>
            <a:off x="2038689" y="173907"/>
            <a:ext cx="57599" cy="831799"/>
            <a:chOff x="2038689" y="173907"/>
            <a:chExt cx="57599" cy="831799"/>
          </a:xfrm>
        </p:grpSpPr>
        <p:sp>
          <p:nvSpPr>
            <p:cNvPr id="182" name="Google Shape;182;p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4" name="Google Shape;184;p9"/>
          <p:cNvGrpSpPr/>
          <p:nvPr/>
        </p:nvGrpSpPr>
        <p:grpSpPr>
          <a:xfrm>
            <a:off x="8008096" y="2108910"/>
            <a:ext cx="199001" cy="2139770"/>
            <a:chOff x="8008096" y="2108910"/>
            <a:chExt cx="199001" cy="2139770"/>
          </a:xfrm>
        </p:grpSpPr>
        <p:sp>
          <p:nvSpPr>
            <p:cNvPr id="185" name="Google Shape;185;p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7" name="Google Shape;187;p9"/>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8" name="Google Shape;188;p9"/>
          <p:cNvGrpSpPr/>
          <p:nvPr/>
        </p:nvGrpSpPr>
        <p:grpSpPr>
          <a:xfrm>
            <a:off x="4095146" y="-859690"/>
            <a:ext cx="199001" cy="2139770"/>
            <a:chOff x="8008096" y="2108910"/>
            <a:chExt cx="199001" cy="2139770"/>
          </a:xfrm>
        </p:grpSpPr>
        <p:sp>
          <p:nvSpPr>
            <p:cNvPr id="189" name="Google Shape;189;p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1" name="Google Shape;191;p9"/>
          <p:cNvGrpSpPr/>
          <p:nvPr/>
        </p:nvGrpSpPr>
        <p:grpSpPr>
          <a:xfrm>
            <a:off x="6333286" y="3704939"/>
            <a:ext cx="133252" cy="1952377"/>
            <a:chOff x="6780548" y="337714"/>
            <a:chExt cx="133252" cy="1952377"/>
          </a:xfrm>
        </p:grpSpPr>
        <p:sp>
          <p:nvSpPr>
            <p:cNvPr id="192" name="Google Shape;192;p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4" name="Google Shape;194;p9"/>
          <p:cNvGrpSpPr/>
          <p:nvPr/>
        </p:nvGrpSpPr>
        <p:grpSpPr>
          <a:xfrm>
            <a:off x="2702021" y="3612763"/>
            <a:ext cx="121172" cy="760495"/>
            <a:chOff x="5245196" y="3136513"/>
            <a:chExt cx="121172" cy="760495"/>
          </a:xfrm>
        </p:grpSpPr>
        <p:sp>
          <p:nvSpPr>
            <p:cNvPr id="195" name="Google Shape;195;p9"/>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9"/>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7" name="Google Shape;197;p9"/>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9"/>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199"/>
        <p:cNvGrpSpPr/>
        <p:nvPr/>
      </p:nvGrpSpPr>
      <p:grpSpPr>
        <a:xfrm>
          <a:off x="0" y="0"/>
          <a:ext cx="0" cy="0"/>
          <a:chOff x="0" y="0"/>
          <a:chExt cx="0" cy="0"/>
        </a:xfrm>
      </p:grpSpPr>
      <p:sp>
        <p:nvSpPr>
          <p:cNvPr id="200" name="Google Shape;200;p10"/>
          <p:cNvSpPr txBox="1">
            <a:spLocks noGrp="1"/>
          </p:cNvSpPr>
          <p:nvPr>
            <p:ph type="ctrTitle"/>
          </p:nvPr>
        </p:nvSpPr>
        <p:spPr>
          <a:xfrm>
            <a:off x="4696481" y="1365079"/>
            <a:ext cx="2655600" cy="6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01" name="Google Shape;201;p10"/>
          <p:cNvSpPr txBox="1">
            <a:spLocks noGrp="1"/>
          </p:cNvSpPr>
          <p:nvPr>
            <p:ph type="subTitle" idx="1"/>
          </p:nvPr>
        </p:nvSpPr>
        <p:spPr>
          <a:xfrm>
            <a:off x="4696481" y="1835141"/>
            <a:ext cx="3039300" cy="93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6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2" name="Google Shape;202;p10"/>
          <p:cNvSpPr txBox="1">
            <a:spLocks noGrp="1"/>
          </p:cNvSpPr>
          <p:nvPr>
            <p:ph type="ctrTitle" idx="2"/>
          </p:nvPr>
        </p:nvSpPr>
        <p:spPr>
          <a:xfrm>
            <a:off x="1900150" y="3127942"/>
            <a:ext cx="2472900" cy="644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03" name="Google Shape;203;p10"/>
          <p:cNvSpPr txBox="1">
            <a:spLocks noGrp="1"/>
          </p:cNvSpPr>
          <p:nvPr>
            <p:ph type="subTitle" idx="3"/>
          </p:nvPr>
        </p:nvSpPr>
        <p:spPr>
          <a:xfrm>
            <a:off x="1333875" y="3598390"/>
            <a:ext cx="3039300" cy="1179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000000"/>
              </a:buClr>
              <a:buSzPts val="1000"/>
              <a:buNone/>
              <a:defRPr sz="16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4" name="Google Shape;204;p10"/>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0"/>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0"/>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0"/>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8" name="Google Shape;208;p10"/>
          <p:cNvGrpSpPr/>
          <p:nvPr/>
        </p:nvGrpSpPr>
        <p:grpSpPr>
          <a:xfrm>
            <a:off x="6626134" y="-164562"/>
            <a:ext cx="121172" cy="760495"/>
            <a:chOff x="5245196" y="3136513"/>
            <a:chExt cx="121172" cy="760495"/>
          </a:xfrm>
        </p:grpSpPr>
        <p:sp>
          <p:nvSpPr>
            <p:cNvPr id="209" name="Google Shape;209;p10"/>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0"/>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1" name="Google Shape;211;p10"/>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0"/>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0"/>
          <p:cNvSpPr txBox="1">
            <a:spLocks noGrp="1"/>
          </p:cNvSpPr>
          <p:nvPr>
            <p:ph type="ctrTitle" idx="4"/>
          </p:nvPr>
        </p:nvSpPr>
        <p:spPr>
          <a:xfrm>
            <a:off x="618825" y="411675"/>
            <a:ext cx="47277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hyperlink" Target="https://www.linkedin.com/in/esrin-erdem-3677161a4" TargetMode="External"/><Relationship Id="rId2" Type="http://schemas.openxmlformats.org/officeDocument/2006/relationships/notesSlide" Target="../notesSlides/notesSlide53.xml"/><Relationship Id="rId1" Type="http://schemas.openxmlformats.org/officeDocument/2006/relationships/slideLayout" Target="../slideLayouts/slideLayout8.xml"/><Relationship Id="rId6" Type="http://schemas.openxmlformats.org/officeDocument/2006/relationships/hyperlink" Target="https://www.linkedin.com/in/elif-%C3%B6zdemir-8892729b" TargetMode="External"/><Relationship Id="rId5" Type="http://schemas.openxmlformats.org/officeDocument/2006/relationships/hyperlink" Target="https://www.linkedin.com/in/baha-ulug" TargetMode="External"/><Relationship Id="rId4" Type="http://schemas.openxmlformats.org/officeDocument/2006/relationships/hyperlink" Target="https://www.linkedin.com/in/ismail-ozcelik"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22"/>
          <p:cNvSpPr txBox="1">
            <a:spLocks noGrp="1"/>
          </p:cNvSpPr>
          <p:nvPr>
            <p:ph type="subTitle" idx="1"/>
          </p:nvPr>
        </p:nvSpPr>
        <p:spPr>
          <a:xfrm>
            <a:off x="2924250" y="2804488"/>
            <a:ext cx="32955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dirty="0"/>
              <a:t>CUSTOMER MASS FORECAST IN THE BANKING INDUSTRY</a:t>
            </a:r>
            <a:endParaRPr dirty="0"/>
          </a:p>
        </p:txBody>
      </p:sp>
      <p:sp>
        <p:nvSpPr>
          <p:cNvPr id="429" name="Google Shape;429;p22"/>
          <p:cNvSpPr txBox="1">
            <a:spLocks noGrp="1"/>
          </p:cNvSpPr>
          <p:nvPr>
            <p:ph type="ctrTitle"/>
          </p:nvPr>
        </p:nvSpPr>
        <p:spPr>
          <a:xfrm>
            <a:off x="1561650" y="751888"/>
            <a:ext cx="60207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a:t>DATA </a:t>
            </a:r>
            <a:r>
              <a:rPr lang="en">
                <a:solidFill>
                  <a:schemeClr val="accent2"/>
                </a:solidFill>
              </a:rPr>
              <a:t>SCIENCE</a:t>
            </a:r>
            <a:r>
              <a:rPr lang="en"/>
              <a:t> FINAL PROJECT</a:t>
            </a:r>
            <a:endParaRPr/>
          </a:p>
        </p:txBody>
      </p:sp>
      <p:sp>
        <p:nvSpPr>
          <p:cNvPr id="430" name="Google Shape;430;p22"/>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22"/>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22"/>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22"/>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22"/>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2"/>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6" name="Google Shape;436;p22"/>
          <p:cNvGrpSpPr/>
          <p:nvPr/>
        </p:nvGrpSpPr>
        <p:grpSpPr>
          <a:xfrm>
            <a:off x="6232314" y="3696331"/>
            <a:ext cx="121434" cy="1073147"/>
            <a:chOff x="6232314" y="3696331"/>
            <a:chExt cx="121434" cy="1073147"/>
          </a:xfrm>
        </p:grpSpPr>
        <p:sp>
          <p:nvSpPr>
            <p:cNvPr id="437" name="Google Shape;437;p22"/>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22"/>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9" name="Google Shape;439;p22"/>
          <p:cNvGrpSpPr/>
          <p:nvPr/>
        </p:nvGrpSpPr>
        <p:grpSpPr>
          <a:xfrm>
            <a:off x="6780548" y="337714"/>
            <a:ext cx="133252" cy="1952377"/>
            <a:chOff x="6780548" y="337714"/>
            <a:chExt cx="133252" cy="1952377"/>
          </a:xfrm>
        </p:grpSpPr>
        <p:sp>
          <p:nvSpPr>
            <p:cNvPr id="440" name="Google Shape;440;p22"/>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22"/>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2" name="Google Shape;442;p22"/>
          <p:cNvGrpSpPr/>
          <p:nvPr/>
        </p:nvGrpSpPr>
        <p:grpSpPr>
          <a:xfrm>
            <a:off x="1608717" y="1280046"/>
            <a:ext cx="199237" cy="2828935"/>
            <a:chOff x="1608717" y="1280046"/>
            <a:chExt cx="199237" cy="2828935"/>
          </a:xfrm>
        </p:grpSpPr>
        <p:sp>
          <p:nvSpPr>
            <p:cNvPr id="443" name="Google Shape;443;p22"/>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22"/>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22"/>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6" name="Google Shape;446;p22"/>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22"/>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8" name="Google Shape;448;p22"/>
          <p:cNvGrpSpPr/>
          <p:nvPr/>
        </p:nvGrpSpPr>
        <p:grpSpPr>
          <a:xfrm>
            <a:off x="8008096" y="2108910"/>
            <a:ext cx="199001" cy="2139770"/>
            <a:chOff x="8008096" y="2108910"/>
            <a:chExt cx="199001" cy="2139770"/>
          </a:xfrm>
        </p:grpSpPr>
        <p:sp>
          <p:nvSpPr>
            <p:cNvPr id="449" name="Google Shape;449;p22"/>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22"/>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1" name="Google Shape;451;p22"/>
          <p:cNvGrpSpPr/>
          <p:nvPr/>
        </p:nvGrpSpPr>
        <p:grpSpPr>
          <a:xfrm>
            <a:off x="4472500" y="3928605"/>
            <a:ext cx="199001" cy="867199"/>
            <a:chOff x="4475150" y="4052605"/>
            <a:chExt cx="199001" cy="867199"/>
          </a:xfrm>
        </p:grpSpPr>
        <p:sp>
          <p:nvSpPr>
            <p:cNvPr id="452" name="Google Shape;452;p22"/>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22"/>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22"/>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31"/>
          <p:cNvSpPr txBox="1">
            <a:spLocks noGrp="1"/>
          </p:cNvSpPr>
          <p:nvPr>
            <p:ph type="ctrTitle"/>
          </p:nvPr>
        </p:nvSpPr>
        <p:spPr>
          <a:xfrm>
            <a:off x="618825" y="411675"/>
            <a:ext cx="49770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EDA(Exploratory Data Analysis)</a:t>
            </a:r>
            <a:endParaRPr/>
          </a:p>
        </p:txBody>
      </p:sp>
      <p:sp>
        <p:nvSpPr>
          <p:cNvPr id="730" name="Google Shape;730;p31"/>
          <p:cNvSpPr/>
          <p:nvPr/>
        </p:nvSpPr>
        <p:spPr>
          <a:xfrm>
            <a:off x="249413" y="1199661"/>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31"/>
          <p:cNvSpPr/>
          <p:nvPr/>
        </p:nvSpPr>
        <p:spPr>
          <a:xfrm>
            <a:off x="8604263" y="4615901"/>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31"/>
          <p:cNvSpPr/>
          <p:nvPr/>
        </p:nvSpPr>
        <p:spPr>
          <a:xfrm>
            <a:off x="462888" y="411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3" name="Google Shape;733;p31"/>
          <p:cNvPicPr preferRelativeResize="0"/>
          <p:nvPr/>
        </p:nvPicPr>
        <p:blipFill>
          <a:blip r:embed="rId3">
            <a:alphaModFix/>
          </a:blip>
          <a:stretch>
            <a:fillRect/>
          </a:stretch>
        </p:blipFill>
        <p:spPr>
          <a:xfrm>
            <a:off x="618823" y="1420625"/>
            <a:ext cx="3892150" cy="3097850"/>
          </a:xfrm>
          <a:prstGeom prst="rect">
            <a:avLst/>
          </a:prstGeom>
          <a:noFill/>
          <a:ln>
            <a:noFill/>
          </a:ln>
        </p:spPr>
      </p:pic>
      <p:sp>
        <p:nvSpPr>
          <p:cNvPr id="734" name="Google Shape;734;p31"/>
          <p:cNvSpPr txBox="1">
            <a:spLocks noGrp="1"/>
          </p:cNvSpPr>
          <p:nvPr>
            <p:ph type="ctrTitle" idx="4294967295"/>
          </p:nvPr>
        </p:nvSpPr>
        <p:spPr>
          <a:xfrm>
            <a:off x="560250" y="1062238"/>
            <a:ext cx="4189800" cy="285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2800"/>
              <a:buFont typeface="Share Tech"/>
              <a:buNone/>
            </a:pPr>
            <a:r>
              <a:rPr lang="en-GB" sz="1400" dirty="0"/>
              <a:t>According to the analysis made, the results of our data</a:t>
            </a:r>
            <a:endParaRPr lang="tr-TR" sz="1400" b="0" i="0" u="none" strike="noStrike" cap="none" dirty="0">
              <a:solidFill>
                <a:schemeClr val="lt1"/>
              </a:solidFill>
              <a:latin typeface="Share Tech"/>
              <a:ea typeface="Share Tech"/>
              <a:cs typeface="Share Tech"/>
              <a:sym typeface="Share Tech"/>
            </a:endParaRPr>
          </a:p>
        </p:txBody>
      </p:sp>
      <p:pic>
        <p:nvPicPr>
          <p:cNvPr id="735" name="Google Shape;735;p31"/>
          <p:cNvPicPr preferRelativeResize="0"/>
          <p:nvPr/>
        </p:nvPicPr>
        <p:blipFill>
          <a:blip r:embed="rId4">
            <a:alphaModFix/>
          </a:blip>
          <a:stretch>
            <a:fillRect/>
          </a:stretch>
        </p:blipFill>
        <p:spPr>
          <a:xfrm>
            <a:off x="4663375" y="1420625"/>
            <a:ext cx="4159700" cy="3097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32"/>
          <p:cNvSpPr txBox="1">
            <a:spLocks noGrp="1"/>
          </p:cNvSpPr>
          <p:nvPr>
            <p:ph type="ctrTitle"/>
          </p:nvPr>
        </p:nvSpPr>
        <p:spPr>
          <a:xfrm>
            <a:off x="618825" y="411675"/>
            <a:ext cx="49770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EDA(Exploratory Data Analysis)</a:t>
            </a:r>
            <a:endParaRPr/>
          </a:p>
        </p:txBody>
      </p:sp>
      <p:sp>
        <p:nvSpPr>
          <p:cNvPr id="741" name="Google Shape;741;p32"/>
          <p:cNvSpPr txBox="1">
            <a:spLocks noGrp="1"/>
          </p:cNvSpPr>
          <p:nvPr>
            <p:ph type="ctrTitle" idx="4294967295"/>
          </p:nvPr>
        </p:nvSpPr>
        <p:spPr>
          <a:xfrm>
            <a:off x="618825" y="1135025"/>
            <a:ext cx="4189800" cy="285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2800"/>
              <a:buFont typeface="Share Tech"/>
              <a:buNone/>
            </a:pPr>
            <a:r>
              <a:rPr lang="en-GB" sz="1400" dirty="0"/>
              <a:t>According to the analysis made, the results of our data</a:t>
            </a:r>
            <a:endParaRPr sz="1400" b="0" i="0" u="none" strike="noStrike" cap="none" dirty="0">
              <a:solidFill>
                <a:schemeClr val="lt1"/>
              </a:solidFill>
              <a:latin typeface="Share Tech"/>
              <a:ea typeface="Share Tech"/>
              <a:cs typeface="Share Tech"/>
              <a:sym typeface="Share Tech"/>
            </a:endParaRPr>
          </a:p>
        </p:txBody>
      </p:sp>
      <p:sp>
        <p:nvSpPr>
          <p:cNvPr id="742" name="Google Shape;742;p32"/>
          <p:cNvSpPr/>
          <p:nvPr/>
        </p:nvSpPr>
        <p:spPr>
          <a:xfrm>
            <a:off x="249413" y="1199661"/>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32"/>
          <p:cNvSpPr/>
          <p:nvPr/>
        </p:nvSpPr>
        <p:spPr>
          <a:xfrm>
            <a:off x="8604263" y="4615901"/>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32"/>
          <p:cNvSpPr/>
          <p:nvPr/>
        </p:nvSpPr>
        <p:spPr>
          <a:xfrm>
            <a:off x="462888" y="411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45" name="Google Shape;745;p32"/>
          <p:cNvPicPr preferRelativeResize="0"/>
          <p:nvPr/>
        </p:nvPicPr>
        <p:blipFill>
          <a:blip r:embed="rId3">
            <a:alphaModFix/>
          </a:blip>
          <a:stretch>
            <a:fillRect/>
          </a:stretch>
        </p:blipFill>
        <p:spPr>
          <a:xfrm>
            <a:off x="422263" y="1676150"/>
            <a:ext cx="8299463" cy="166177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33"/>
          <p:cNvSpPr txBox="1">
            <a:spLocks noGrp="1"/>
          </p:cNvSpPr>
          <p:nvPr>
            <p:ph type="ctrTitle"/>
          </p:nvPr>
        </p:nvSpPr>
        <p:spPr>
          <a:xfrm>
            <a:off x="618825" y="411675"/>
            <a:ext cx="49770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EDA(Exploratory Data Analysis)</a:t>
            </a:r>
            <a:endParaRPr/>
          </a:p>
        </p:txBody>
      </p:sp>
      <p:sp>
        <p:nvSpPr>
          <p:cNvPr id="751" name="Google Shape;751;p33"/>
          <p:cNvSpPr txBox="1">
            <a:spLocks noGrp="1"/>
          </p:cNvSpPr>
          <p:nvPr>
            <p:ph type="ctrTitle" idx="4294967295"/>
          </p:nvPr>
        </p:nvSpPr>
        <p:spPr>
          <a:xfrm>
            <a:off x="618825" y="1135025"/>
            <a:ext cx="4189800" cy="285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2800"/>
              <a:buFont typeface="Share Tech"/>
              <a:buNone/>
            </a:pPr>
            <a:r>
              <a:rPr lang="en-GB" sz="1800" dirty="0"/>
              <a:t>Box Plot Charts of Variables</a:t>
            </a:r>
            <a:endParaRPr sz="1800" b="0" i="0" u="none" strike="noStrike" cap="none" dirty="0">
              <a:solidFill>
                <a:schemeClr val="lt1"/>
              </a:solidFill>
              <a:latin typeface="Share Tech"/>
              <a:ea typeface="Share Tech"/>
              <a:cs typeface="Share Tech"/>
              <a:sym typeface="Share Tech"/>
            </a:endParaRPr>
          </a:p>
        </p:txBody>
      </p:sp>
      <p:sp>
        <p:nvSpPr>
          <p:cNvPr id="752" name="Google Shape;752;p33"/>
          <p:cNvSpPr/>
          <p:nvPr/>
        </p:nvSpPr>
        <p:spPr>
          <a:xfrm>
            <a:off x="249413" y="1199661"/>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33"/>
          <p:cNvSpPr/>
          <p:nvPr/>
        </p:nvSpPr>
        <p:spPr>
          <a:xfrm>
            <a:off x="8604263" y="4615901"/>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33"/>
          <p:cNvSpPr/>
          <p:nvPr/>
        </p:nvSpPr>
        <p:spPr>
          <a:xfrm>
            <a:off x="462888" y="411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55" name="Google Shape;755;p33"/>
          <p:cNvPicPr preferRelativeResize="0"/>
          <p:nvPr/>
        </p:nvPicPr>
        <p:blipFill>
          <a:blip r:embed="rId3">
            <a:alphaModFix/>
          </a:blip>
          <a:stretch>
            <a:fillRect/>
          </a:stretch>
        </p:blipFill>
        <p:spPr>
          <a:xfrm>
            <a:off x="706725" y="1420625"/>
            <a:ext cx="5942536" cy="3418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34"/>
          <p:cNvSpPr txBox="1">
            <a:spLocks noGrp="1"/>
          </p:cNvSpPr>
          <p:nvPr>
            <p:ph type="ctrTitle"/>
          </p:nvPr>
        </p:nvSpPr>
        <p:spPr>
          <a:xfrm>
            <a:off x="618825" y="411675"/>
            <a:ext cx="49770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EDA(Exploratory Data Analysis)</a:t>
            </a:r>
            <a:endParaRPr/>
          </a:p>
        </p:txBody>
      </p:sp>
      <p:sp>
        <p:nvSpPr>
          <p:cNvPr id="761" name="Google Shape;761;p34"/>
          <p:cNvSpPr txBox="1">
            <a:spLocks noGrp="1"/>
          </p:cNvSpPr>
          <p:nvPr>
            <p:ph type="ctrTitle" idx="4294967295"/>
          </p:nvPr>
        </p:nvSpPr>
        <p:spPr>
          <a:xfrm>
            <a:off x="618825" y="1135025"/>
            <a:ext cx="4189800" cy="285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2800"/>
              <a:buFont typeface="Share Tech"/>
              <a:buNone/>
            </a:pPr>
            <a:r>
              <a:rPr lang="en-GB" sz="1800" dirty="0"/>
              <a:t>Box Plot Charts of Variables</a:t>
            </a:r>
            <a:endParaRPr sz="1800" b="0" i="0" u="none" strike="noStrike" cap="none" dirty="0">
              <a:solidFill>
                <a:schemeClr val="lt1"/>
              </a:solidFill>
              <a:latin typeface="Share Tech"/>
              <a:ea typeface="Share Tech"/>
              <a:cs typeface="Share Tech"/>
              <a:sym typeface="Share Tech"/>
            </a:endParaRPr>
          </a:p>
        </p:txBody>
      </p:sp>
      <p:sp>
        <p:nvSpPr>
          <p:cNvPr id="762" name="Google Shape;762;p34"/>
          <p:cNvSpPr/>
          <p:nvPr/>
        </p:nvSpPr>
        <p:spPr>
          <a:xfrm>
            <a:off x="249413" y="1199661"/>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34"/>
          <p:cNvSpPr/>
          <p:nvPr/>
        </p:nvSpPr>
        <p:spPr>
          <a:xfrm>
            <a:off x="8604263" y="4615901"/>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34"/>
          <p:cNvSpPr/>
          <p:nvPr/>
        </p:nvSpPr>
        <p:spPr>
          <a:xfrm>
            <a:off x="462888" y="411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65" name="Google Shape;765;p34"/>
          <p:cNvPicPr preferRelativeResize="0"/>
          <p:nvPr/>
        </p:nvPicPr>
        <p:blipFill>
          <a:blip r:embed="rId3">
            <a:alphaModFix/>
          </a:blip>
          <a:stretch>
            <a:fillRect/>
          </a:stretch>
        </p:blipFill>
        <p:spPr>
          <a:xfrm>
            <a:off x="709075" y="1420625"/>
            <a:ext cx="3674431" cy="3418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35"/>
          <p:cNvSpPr txBox="1">
            <a:spLocks noGrp="1"/>
          </p:cNvSpPr>
          <p:nvPr>
            <p:ph type="ctrTitle"/>
          </p:nvPr>
        </p:nvSpPr>
        <p:spPr>
          <a:xfrm>
            <a:off x="618825" y="411675"/>
            <a:ext cx="49770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EDA(Exploratory Data Analysis)</a:t>
            </a:r>
            <a:endParaRPr/>
          </a:p>
        </p:txBody>
      </p:sp>
      <p:sp>
        <p:nvSpPr>
          <p:cNvPr id="771" name="Google Shape;771;p35"/>
          <p:cNvSpPr txBox="1">
            <a:spLocks noGrp="1"/>
          </p:cNvSpPr>
          <p:nvPr>
            <p:ph type="ctrTitle" idx="4294967295"/>
          </p:nvPr>
        </p:nvSpPr>
        <p:spPr>
          <a:xfrm>
            <a:off x="618825" y="989475"/>
            <a:ext cx="4189800" cy="285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2800"/>
              <a:buFont typeface="Share Tech"/>
              <a:buNone/>
            </a:pPr>
            <a:r>
              <a:rPr lang="en-GB" sz="1800" dirty="0"/>
              <a:t>Box Plot Charts of Variables</a:t>
            </a:r>
            <a:endParaRPr sz="1800" b="0" i="0" u="none" strike="noStrike" cap="none" dirty="0">
              <a:solidFill>
                <a:schemeClr val="lt1"/>
              </a:solidFill>
              <a:latin typeface="Share Tech"/>
              <a:ea typeface="Share Tech"/>
              <a:cs typeface="Share Tech"/>
              <a:sym typeface="Share Tech"/>
            </a:endParaRPr>
          </a:p>
        </p:txBody>
      </p:sp>
      <p:sp>
        <p:nvSpPr>
          <p:cNvPr id="772" name="Google Shape;772;p35"/>
          <p:cNvSpPr/>
          <p:nvPr/>
        </p:nvSpPr>
        <p:spPr>
          <a:xfrm>
            <a:off x="249413" y="1199661"/>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35"/>
          <p:cNvSpPr/>
          <p:nvPr/>
        </p:nvSpPr>
        <p:spPr>
          <a:xfrm>
            <a:off x="8604263" y="4615901"/>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35"/>
          <p:cNvSpPr/>
          <p:nvPr/>
        </p:nvSpPr>
        <p:spPr>
          <a:xfrm>
            <a:off x="462888" y="411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75" name="Google Shape;775;p35"/>
          <p:cNvPicPr preferRelativeResize="0"/>
          <p:nvPr/>
        </p:nvPicPr>
        <p:blipFill>
          <a:blip r:embed="rId3">
            <a:alphaModFix/>
          </a:blip>
          <a:stretch>
            <a:fillRect/>
          </a:stretch>
        </p:blipFill>
        <p:spPr>
          <a:xfrm>
            <a:off x="719875" y="1275075"/>
            <a:ext cx="3490838" cy="349083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36"/>
          <p:cNvSpPr txBox="1">
            <a:spLocks noGrp="1"/>
          </p:cNvSpPr>
          <p:nvPr>
            <p:ph type="ctrTitle"/>
          </p:nvPr>
        </p:nvSpPr>
        <p:spPr>
          <a:xfrm>
            <a:off x="618825" y="411675"/>
            <a:ext cx="49770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EDA(Exploratory Data Analysis)</a:t>
            </a:r>
            <a:endParaRPr/>
          </a:p>
        </p:txBody>
      </p:sp>
      <p:sp>
        <p:nvSpPr>
          <p:cNvPr id="781" name="Google Shape;781;p36"/>
          <p:cNvSpPr txBox="1">
            <a:spLocks noGrp="1"/>
          </p:cNvSpPr>
          <p:nvPr>
            <p:ph type="ctrTitle" idx="4294967295"/>
          </p:nvPr>
        </p:nvSpPr>
        <p:spPr>
          <a:xfrm>
            <a:off x="618825" y="989475"/>
            <a:ext cx="4189800" cy="285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2800"/>
              <a:buFont typeface="Share Tech"/>
              <a:buNone/>
            </a:pPr>
            <a:r>
              <a:rPr lang="en-GB" sz="1800" dirty="0"/>
              <a:t>Box Plot Charts of Variables</a:t>
            </a:r>
            <a:endParaRPr sz="1800" b="0" i="0" u="none" strike="noStrike" cap="none" dirty="0">
              <a:solidFill>
                <a:schemeClr val="lt1"/>
              </a:solidFill>
              <a:latin typeface="Share Tech"/>
              <a:ea typeface="Share Tech"/>
              <a:cs typeface="Share Tech"/>
              <a:sym typeface="Share Tech"/>
            </a:endParaRPr>
          </a:p>
        </p:txBody>
      </p:sp>
      <p:sp>
        <p:nvSpPr>
          <p:cNvPr id="782" name="Google Shape;782;p36"/>
          <p:cNvSpPr/>
          <p:nvPr/>
        </p:nvSpPr>
        <p:spPr>
          <a:xfrm>
            <a:off x="249413" y="1199661"/>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36"/>
          <p:cNvSpPr/>
          <p:nvPr/>
        </p:nvSpPr>
        <p:spPr>
          <a:xfrm>
            <a:off x="8604263" y="4615901"/>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36"/>
          <p:cNvSpPr/>
          <p:nvPr/>
        </p:nvSpPr>
        <p:spPr>
          <a:xfrm>
            <a:off x="462888" y="411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5" name="Google Shape;785;p36"/>
          <p:cNvPicPr preferRelativeResize="0"/>
          <p:nvPr/>
        </p:nvPicPr>
        <p:blipFill>
          <a:blip r:embed="rId3">
            <a:alphaModFix/>
          </a:blip>
          <a:stretch>
            <a:fillRect/>
          </a:stretch>
        </p:blipFill>
        <p:spPr>
          <a:xfrm>
            <a:off x="719875" y="1275075"/>
            <a:ext cx="3490838" cy="359564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37"/>
          <p:cNvSpPr txBox="1">
            <a:spLocks noGrp="1"/>
          </p:cNvSpPr>
          <p:nvPr>
            <p:ph type="ctrTitle"/>
          </p:nvPr>
        </p:nvSpPr>
        <p:spPr>
          <a:xfrm>
            <a:off x="618825" y="411675"/>
            <a:ext cx="49770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EDA(Exploratory Data Analysis)</a:t>
            </a:r>
            <a:endParaRPr/>
          </a:p>
        </p:txBody>
      </p:sp>
      <p:sp>
        <p:nvSpPr>
          <p:cNvPr id="791" name="Google Shape;791;p37"/>
          <p:cNvSpPr txBox="1">
            <a:spLocks noGrp="1"/>
          </p:cNvSpPr>
          <p:nvPr>
            <p:ph type="ctrTitle" idx="4294967295"/>
          </p:nvPr>
        </p:nvSpPr>
        <p:spPr>
          <a:xfrm>
            <a:off x="618825" y="989475"/>
            <a:ext cx="4189800" cy="285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2800"/>
              <a:buFont typeface="Share Tech"/>
              <a:buNone/>
            </a:pPr>
            <a:r>
              <a:rPr lang="tr-TR" sz="1800" dirty="0" err="1"/>
              <a:t>Outlier</a:t>
            </a:r>
            <a:r>
              <a:rPr lang="tr-TR" sz="1800" dirty="0"/>
              <a:t> Analysis</a:t>
            </a:r>
            <a:endParaRPr sz="1800" dirty="0"/>
          </a:p>
        </p:txBody>
      </p:sp>
      <p:sp>
        <p:nvSpPr>
          <p:cNvPr id="792" name="Google Shape;792;p37"/>
          <p:cNvSpPr/>
          <p:nvPr/>
        </p:nvSpPr>
        <p:spPr>
          <a:xfrm>
            <a:off x="249413" y="1199661"/>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37"/>
          <p:cNvSpPr/>
          <p:nvPr/>
        </p:nvSpPr>
        <p:spPr>
          <a:xfrm>
            <a:off x="8604263" y="4615901"/>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37"/>
          <p:cNvSpPr/>
          <p:nvPr/>
        </p:nvSpPr>
        <p:spPr>
          <a:xfrm>
            <a:off x="462888" y="411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95" name="Google Shape;795;p37"/>
          <p:cNvPicPr preferRelativeResize="0"/>
          <p:nvPr/>
        </p:nvPicPr>
        <p:blipFill>
          <a:blip r:embed="rId3">
            <a:alphaModFix/>
          </a:blip>
          <a:stretch>
            <a:fillRect/>
          </a:stretch>
        </p:blipFill>
        <p:spPr>
          <a:xfrm>
            <a:off x="721950" y="1443961"/>
            <a:ext cx="4248150" cy="2552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38"/>
          <p:cNvSpPr txBox="1">
            <a:spLocks noGrp="1"/>
          </p:cNvSpPr>
          <p:nvPr>
            <p:ph type="ctrTitle"/>
          </p:nvPr>
        </p:nvSpPr>
        <p:spPr>
          <a:xfrm>
            <a:off x="618825" y="411675"/>
            <a:ext cx="49770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EDA(Exploratory Data Analysis)</a:t>
            </a:r>
            <a:endParaRPr/>
          </a:p>
        </p:txBody>
      </p:sp>
      <p:sp>
        <p:nvSpPr>
          <p:cNvPr id="801" name="Google Shape;801;p38"/>
          <p:cNvSpPr txBox="1">
            <a:spLocks noGrp="1"/>
          </p:cNvSpPr>
          <p:nvPr>
            <p:ph type="ctrTitle" idx="4294967295"/>
          </p:nvPr>
        </p:nvSpPr>
        <p:spPr>
          <a:xfrm>
            <a:off x="618825" y="989475"/>
            <a:ext cx="4189800" cy="285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2800"/>
              <a:buFont typeface="Share Tech"/>
              <a:buNone/>
            </a:pPr>
            <a:r>
              <a:rPr lang="tr-TR" sz="1800" dirty="0"/>
              <a:t>Definition of Data</a:t>
            </a:r>
            <a:endParaRPr sz="1800" dirty="0"/>
          </a:p>
        </p:txBody>
      </p:sp>
      <p:sp>
        <p:nvSpPr>
          <p:cNvPr id="802" name="Google Shape;802;p38"/>
          <p:cNvSpPr/>
          <p:nvPr/>
        </p:nvSpPr>
        <p:spPr>
          <a:xfrm>
            <a:off x="249413" y="1199661"/>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38"/>
          <p:cNvSpPr/>
          <p:nvPr/>
        </p:nvSpPr>
        <p:spPr>
          <a:xfrm>
            <a:off x="8604263" y="4615901"/>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38"/>
          <p:cNvSpPr/>
          <p:nvPr/>
        </p:nvSpPr>
        <p:spPr>
          <a:xfrm>
            <a:off x="462888" y="411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05" name="Google Shape;805;p38"/>
          <p:cNvPicPr preferRelativeResize="0"/>
          <p:nvPr/>
        </p:nvPicPr>
        <p:blipFill>
          <a:blip r:embed="rId3">
            <a:alphaModFix/>
          </a:blip>
          <a:stretch>
            <a:fillRect/>
          </a:stretch>
        </p:blipFill>
        <p:spPr>
          <a:xfrm>
            <a:off x="732475" y="1482661"/>
            <a:ext cx="6343650" cy="1866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9"/>
          <p:cNvSpPr txBox="1">
            <a:spLocks noGrp="1"/>
          </p:cNvSpPr>
          <p:nvPr>
            <p:ph type="ctrTitle"/>
          </p:nvPr>
        </p:nvSpPr>
        <p:spPr>
          <a:xfrm>
            <a:off x="618825" y="411675"/>
            <a:ext cx="49770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EDA(Exploratory Data Analysis)</a:t>
            </a:r>
            <a:endParaRPr/>
          </a:p>
        </p:txBody>
      </p:sp>
      <p:sp>
        <p:nvSpPr>
          <p:cNvPr id="811" name="Google Shape;811;p39"/>
          <p:cNvSpPr txBox="1">
            <a:spLocks noGrp="1"/>
          </p:cNvSpPr>
          <p:nvPr>
            <p:ph type="ctrTitle" idx="4294967295"/>
          </p:nvPr>
        </p:nvSpPr>
        <p:spPr>
          <a:xfrm>
            <a:off x="618825" y="989475"/>
            <a:ext cx="4924500" cy="285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2800"/>
              <a:buFont typeface="Share Tech"/>
              <a:buNone/>
            </a:pPr>
            <a:r>
              <a:rPr lang="en-GB" sz="1800" dirty="0"/>
              <a:t>Correlation Analysis Between Variables of Raw Data</a:t>
            </a:r>
            <a:endParaRPr sz="1800" dirty="0"/>
          </a:p>
        </p:txBody>
      </p:sp>
      <p:sp>
        <p:nvSpPr>
          <p:cNvPr id="812" name="Google Shape;812;p39"/>
          <p:cNvSpPr/>
          <p:nvPr/>
        </p:nvSpPr>
        <p:spPr>
          <a:xfrm>
            <a:off x="249413" y="1199661"/>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39"/>
          <p:cNvSpPr/>
          <p:nvPr/>
        </p:nvSpPr>
        <p:spPr>
          <a:xfrm>
            <a:off x="8604263" y="4615901"/>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39"/>
          <p:cNvSpPr/>
          <p:nvPr/>
        </p:nvSpPr>
        <p:spPr>
          <a:xfrm>
            <a:off x="462888" y="411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5" name="Google Shape;815;p39"/>
          <p:cNvPicPr preferRelativeResize="0"/>
          <p:nvPr/>
        </p:nvPicPr>
        <p:blipFill>
          <a:blip r:embed="rId3">
            <a:alphaModFix/>
          </a:blip>
          <a:stretch>
            <a:fillRect/>
          </a:stretch>
        </p:blipFill>
        <p:spPr>
          <a:xfrm>
            <a:off x="680925" y="1275076"/>
            <a:ext cx="4514425" cy="2298425"/>
          </a:xfrm>
          <a:prstGeom prst="rect">
            <a:avLst/>
          </a:prstGeom>
          <a:noFill/>
          <a:ln>
            <a:noFill/>
          </a:ln>
        </p:spPr>
      </p:pic>
      <p:sp>
        <p:nvSpPr>
          <p:cNvPr id="816" name="Google Shape;816;p39"/>
          <p:cNvSpPr txBox="1"/>
          <p:nvPr/>
        </p:nvSpPr>
        <p:spPr>
          <a:xfrm>
            <a:off x="618825" y="3573500"/>
            <a:ext cx="81414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lt1"/>
                </a:solidFill>
                <a:latin typeface="Maven Pro"/>
                <a:ea typeface="Maven Pro"/>
                <a:cs typeface="Maven Pro"/>
                <a:sym typeface="Maven Pro"/>
              </a:rPr>
              <a:t>When we look at the correlation analysis, we see that the independent variable that most affects the target variable is the total limit, total risk, profit and number of employees.</a:t>
            </a:r>
          </a:p>
          <a:p>
            <a:pPr marL="0" lvl="0" indent="0" algn="l" rtl="0">
              <a:spcBef>
                <a:spcPts val="0"/>
              </a:spcBef>
              <a:spcAft>
                <a:spcPts val="0"/>
              </a:spcAft>
              <a:buNone/>
            </a:pPr>
            <a:endParaRPr dirty="0">
              <a:solidFill>
                <a:schemeClr val="lt1"/>
              </a:solidFill>
              <a:latin typeface="Maven Pro"/>
              <a:ea typeface="Maven Pro"/>
              <a:cs typeface="Maven Pro"/>
              <a:sym typeface="Maven Pro"/>
            </a:endParaRPr>
          </a:p>
          <a:p>
            <a:pPr marL="0" lvl="0" indent="0" algn="l" rtl="0">
              <a:spcBef>
                <a:spcPts val="0"/>
              </a:spcBef>
              <a:spcAft>
                <a:spcPts val="0"/>
              </a:spcAft>
              <a:buNone/>
            </a:pPr>
            <a:r>
              <a:rPr lang="en-GB" dirty="0">
                <a:solidFill>
                  <a:schemeClr val="lt1"/>
                </a:solidFill>
                <a:latin typeface="Maven Pro"/>
                <a:ea typeface="Maven Pro"/>
                <a:cs typeface="Maven Pro"/>
                <a:sym typeface="Maven Pro"/>
              </a:rPr>
              <a:t>When we looked at the correlation between independent variables, we saw that the variables with the highest correlation were total limit and total risk.</a:t>
            </a:r>
            <a:endParaRPr dirty="0">
              <a:solidFill>
                <a:schemeClr val="lt1"/>
              </a:solidFill>
              <a:latin typeface="Maven Pro"/>
              <a:ea typeface="Maven Pro"/>
              <a:cs typeface="Maven Pro"/>
              <a:sym typeface="Maven Pr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0"/>
          <p:cNvSpPr txBox="1">
            <a:spLocks noGrp="1"/>
          </p:cNvSpPr>
          <p:nvPr>
            <p:ph type="ctrTitle"/>
          </p:nvPr>
        </p:nvSpPr>
        <p:spPr>
          <a:xfrm>
            <a:off x="1715072" y="1742775"/>
            <a:ext cx="3254400" cy="837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SzPts val="1800"/>
              <a:buNone/>
            </a:pPr>
            <a:r>
              <a:rPr lang="en" sz="3400" dirty="0"/>
              <a:t>MODELLING</a:t>
            </a:r>
            <a:endParaRPr sz="6200" dirty="0"/>
          </a:p>
        </p:txBody>
      </p:sp>
      <p:sp>
        <p:nvSpPr>
          <p:cNvPr id="822" name="Google Shape;822;p40"/>
          <p:cNvSpPr txBox="1">
            <a:spLocks noGrp="1"/>
          </p:cNvSpPr>
          <p:nvPr>
            <p:ph type="subTitle" idx="1"/>
          </p:nvPr>
        </p:nvSpPr>
        <p:spPr>
          <a:xfrm>
            <a:off x="1791575" y="2417450"/>
            <a:ext cx="3101400" cy="1360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000"/>
              <a:buNone/>
            </a:pPr>
            <a:r>
              <a:rPr lang="en-GB" dirty="0"/>
              <a:t>Establishing the base model as the first step, then obtaining the best model score</a:t>
            </a:r>
            <a:endParaRPr dirty="0"/>
          </a:p>
        </p:txBody>
      </p:sp>
      <p:sp>
        <p:nvSpPr>
          <p:cNvPr id="823" name="Google Shape;823;p40"/>
          <p:cNvSpPr/>
          <p:nvPr/>
        </p:nvSpPr>
        <p:spPr>
          <a:xfrm>
            <a:off x="5782875" y="1868575"/>
            <a:ext cx="1085100" cy="1085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40"/>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solidFill>
                  <a:schemeClr val="dk2"/>
                </a:solidFill>
              </a:rPr>
              <a:t>02</a:t>
            </a:r>
            <a:endParaRPr>
              <a:solidFill>
                <a:schemeClr val="dk2"/>
              </a:solidFill>
            </a:endParaRPr>
          </a:p>
        </p:txBody>
      </p:sp>
      <p:sp>
        <p:nvSpPr>
          <p:cNvPr id="825" name="Google Shape;825;p40"/>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40"/>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27" name="Google Shape;827;p40"/>
          <p:cNvCxnSpPr>
            <a:stCxn id="823"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cxnSp>
        <p:nvCxnSpPr>
          <p:cNvPr id="459" name="Google Shape;459;p23"/>
          <p:cNvCxnSpPr/>
          <p:nvPr/>
        </p:nvCxnSpPr>
        <p:spPr>
          <a:xfrm>
            <a:off x="1551088" y="2404550"/>
            <a:ext cx="0" cy="455100"/>
          </a:xfrm>
          <a:prstGeom prst="straightConnector1">
            <a:avLst/>
          </a:prstGeom>
          <a:noFill/>
          <a:ln w="19050" cap="flat" cmpd="sng">
            <a:solidFill>
              <a:schemeClr val="lt2"/>
            </a:solidFill>
            <a:prstDash val="solid"/>
            <a:round/>
            <a:headEnd type="none" w="sm" len="sm"/>
            <a:tailEnd type="none" w="sm" len="sm"/>
          </a:ln>
        </p:spPr>
      </p:cxnSp>
      <p:cxnSp>
        <p:nvCxnSpPr>
          <p:cNvPr id="460" name="Google Shape;460;p23"/>
          <p:cNvCxnSpPr/>
          <p:nvPr/>
        </p:nvCxnSpPr>
        <p:spPr>
          <a:xfrm>
            <a:off x="3013663" y="2976550"/>
            <a:ext cx="0" cy="455100"/>
          </a:xfrm>
          <a:prstGeom prst="straightConnector1">
            <a:avLst/>
          </a:prstGeom>
          <a:noFill/>
          <a:ln w="19050" cap="flat" cmpd="sng">
            <a:solidFill>
              <a:schemeClr val="lt2"/>
            </a:solidFill>
            <a:prstDash val="solid"/>
            <a:round/>
            <a:headEnd type="none" w="sm" len="sm"/>
            <a:tailEnd type="none" w="sm" len="sm"/>
          </a:ln>
        </p:spPr>
      </p:cxnSp>
      <p:cxnSp>
        <p:nvCxnSpPr>
          <p:cNvPr id="461" name="Google Shape;461;p23"/>
          <p:cNvCxnSpPr/>
          <p:nvPr/>
        </p:nvCxnSpPr>
        <p:spPr>
          <a:xfrm>
            <a:off x="4726550" y="2404550"/>
            <a:ext cx="0" cy="455100"/>
          </a:xfrm>
          <a:prstGeom prst="straightConnector1">
            <a:avLst/>
          </a:prstGeom>
          <a:noFill/>
          <a:ln w="19050" cap="flat" cmpd="sng">
            <a:solidFill>
              <a:schemeClr val="lt2"/>
            </a:solidFill>
            <a:prstDash val="solid"/>
            <a:round/>
            <a:headEnd type="none" w="sm" len="sm"/>
            <a:tailEnd type="none" w="sm" len="sm"/>
          </a:ln>
        </p:spPr>
      </p:cxnSp>
      <p:cxnSp>
        <p:nvCxnSpPr>
          <p:cNvPr id="462" name="Google Shape;462;p23"/>
          <p:cNvCxnSpPr/>
          <p:nvPr/>
        </p:nvCxnSpPr>
        <p:spPr>
          <a:xfrm>
            <a:off x="7839663" y="2356525"/>
            <a:ext cx="0" cy="455100"/>
          </a:xfrm>
          <a:prstGeom prst="straightConnector1">
            <a:avLst/>
          </a:prstGeom>
          <a:noFill/>
          <a:ln w="19050" cap="flat" cmpd="sng">
            <a:solidFill>
              <a:schemeClr val="lt2"/>
            </a:solidFill>
            <a:prstDash val="solid"/>
            <a:round/>
            <a:headEnd type="none" w="sm" len="sm"/>
            <a:tailEnd type="none" w="sm" len="sm"/>
          </a:ln>
        </p:spPr>
      </p:cxnSp>
      <p:sp>
        <p:nvSpPr>
          <p:cNvPr id="463" name="Google Shape;463;p23"/>
          <p:cNvSpPr txBox="1">
            <a:spLocks noGrp="1"/>
          </p:cNvSpPr>
          <p:nvPr>
            <p:ph type="ctrTitle"/>
          </p:nvPr>
        </p:nvSpPr>
        <p:spPr>
          <a:xfrm>
            <a:off x="618825" y="411675"/>
            <a:ext cx="47277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tr-TR" dirty="0" err="1"/>
              <a:t>Our</a:t>
            </a:r>
            <a:r>
              <a:rPr lang="tr-TR" dirty="0"/>
              <a:t> </a:t>
            </a:r>
            <a:r>
              <a:rPr lang="tr-TR" dirty="0" err="1"/>
              <a:t>Process</a:t>
            </a:r>
            <a:endParaRPr dirty="0"/>
          </a:p>
        </p:txBody>
      </p:sp>
      <p:cxnSp>
        <p:nvCxnSpPr>
          <p:cNvPr id="464" name="Google Shape;464;p23"/>
          <p:cNvCxnSpPr/>
          <p:nvPr/>
        </p:nvCxnSpPr>
        <p:spPr>
          <a:xfrm rot="10800000" flipH="1">
            <a:off x="709300" y="2914250"/>
            <a:ext cx="7966800" cy="12900"/>
          </a:xfrm>
          <a:prstGeom prst="straightConnector1">
            <a:avLst/>
          </a:prstGeom>
          <a:noFill/>
          <a:ln w="19050" cap="flat" cmpd="sng">
            <a:solidFill>
              <a:schemeClr val="lt2"/>
            </a:solidFill>
            <a:prstDash val="solid"/>
            <a:round/>
            <a:headEnd type="none" w="sm" len="sm"/>
            <a:tailEnd type="none" w="sm" len="sm"/>
          </a:ln>
        </p:spPr>
      </p:cxnSp>
      <p:grpSp>
        <p:nvGrpSpPr>
          <p:cNvPr id="465" name="Google Shape;465;p23"/>
          <p:cNvGrpSpPr/>
          <p:nvPr/>
        </p:nvGrpSpPr>
        <p:grpSpPr>
          <a:xfrm>
            <a:off x="1372725" y="2731350"/>
            <a:ext cx="373500" cy="373500"/>
            <a:chOff x="1372725" y="1912500"/>
            <a:chExt cx="373500" cy="373500"/>
          </a:xfrm>
        </p:grpSpPr>
        <p:sp>
          <p:nvSpPr>
            <p:cNvPr id="466" name="Google Shape;466;p23"/>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23"/>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8" name="Google Shape;468;p23"/>
          <p:cNvGrpSpPr/>
          <p:nvPr/>
        </p:nvGrpSpPr>
        <p:grpSpPr>
          <a:xfrm>
            <a:off x="2826917" y="2731350"/>
            <a:ext cx="373500" cy="373500"/>
            <a:chOff x="3212675" y="1912500"/>
            <a:chExt cx="373500" cy="373500"/>
          </a:xfrm>
        </p:grpSpPr>
        <p:sp>
          <p:nvSpPr>
            <p:cNvPr id="469" name="Google Shape;469;p23"/>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23"/>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1" name="Google Shape;471;p23"/>
          <p:cNvGrpSpPr/>
          <p:nvPr/>
        </p:nvGrpSpPr>
        <p:grpSpPr>
          <a:xfrm>
            <a:off x="4531420" y="2731350"/>
            <a:ext cx="373500" cy="373500"/>
            <a:chOff x="5557850" y="1912500"/>
            <a:chExt cx="373500" cy="373500"/>
          </a:xfrm>
        </p:grpSpPr>
        <p:sp>
          <p:nvSpPr>
            <p:cNvPr id="472" name="Google Shape;472;p23"/>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23"/>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4" name="Google Shape;474;p23"/>
          <p:cNvGrpSpPr/>
          <p:nvPr/>
        </p:nvGrpSpPr>
        <p:grpSpPr>
          <a:xfrm>
            <a:off x="7652925" y="2731350"/>
            <a:ext cx="373500" cy="373500"/>
            <a:chOff x="7457825" y="1912500"/>
            <a:chExt cx="373500" cy="373500"/>
          </a:xfrm>
        </p:grpSpPr>
        <p:sp>
          <p:nvSpPr>
            <p:cNvPr id="475" name="Google Shape;475;p23"/>
            <p:cNvSpPr/>
            <p:nvPr/>
          </p:nvSpPr>
          <p:spPr>
            <a:xfrm>
              <a:off x="7549163" y="2003850"/>
              <a:ext cx="190800" cy="1908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23"/>
            <p:cNvSpPr/>
            <p:nvPr/>
          </p:nvSpPr>
          <p:spPr>
            <a:xfrm>
              <a:off x="7457825" y="1912500"/>
              <a:ext cx="373500" cy="373500"/>
            </a:xfrm>
            <a:prstGeom prst="donut">
              <a:avLst>
                <a:gd name="adj" fmla="val 10193"/>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7" name="Google Shape;477;p23"/>
          <p:cNvSpPr txBox="1">
            <a:spLocks noGrp="1"/>
          </p:cNvSpPr>
          <p:nvPr>
            <p:ph type="ctrTitle" idx="4294967295"/>
          </p:nvPr>
        </p:nvSpPr>
        <p:spPr>
          <a:xfrm>
            <a:off x="610450" y="1977263"/>
            <a:ext cx="1881300" cy="42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1"/>
              </a:buClr>
              <a:buSzPts val="2800"/>
              <a:buFont typeface="Share Tech"/>
              <a:buNone/>
            </a:pPr>
            <a:r>
              <a:rPr lang="tr-TR" sz="1800" dirty="0"/>
              <a:t>Data </a:t>
            </a:r>
            <a:r>
              <a:rPr lang="en-GB" sz="1800" dirty="0"/>
              <a:t>A</a:t>
            </a:r>
            <a:r>
              <a:rPr lang="tr-TR" sz="1800" dirty="0" err="1"/>
              <a:t>nalysis</a:t>
            </a:r>
            <a:endParaRPr sz="1800" b="0" i="0" u="none" strike="noStrike" cap="none" dirty="0">
              <a:solidFill>
                <a:schemeClr val="lt1"/>
              </a:solidFill>
              <a:latin typeface="Share Tech"/>
              <a:ea typeface="Share Tech"/>
              <a:cs typeface="Share Tech"/>
              <a:sym typeface="Share Tech"/>
            </a:endParaRPr>
          </a:p>
        </p:txBody>
      </p:sp>
      <p:sp>
        <p:nvSpPr>
          <p:cNvPr id="478" name="Google Shape;478;p23"/>
          <p:cNvSpPr txBox="1">
            <a:spLocks noGrp="1"/>
          </p:cNvSpPr>
          <p:nvPr>
            <p:ph type="ctrTitle" idx="4294967295"/>
          </p:nvPr>
        </p:nvSpPr>
        <p:spPr>
          <a:xfrm>
            <a:off x="6899015" y="1826097"/>
            <a:ext cx="1881300" cy="427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1"/>
              </a:buClr>
              <a:buSzPts val="2800"/>
              <a:buFont typeface="Share Tech"/>
              <a:buNone/>
            </a:pPr>
            <a:r>
              <a:rPr lang="en-GB" sz="1800" dirty="0"/>
              <a:t>Best Model Selection for the Target Audience</a:t>
            </a:r>
            <a:endParaRPr sz="1800" b="0" i="0" u="none" strike="noStrike" cap="none" dirty="0">
              <a:solidFill>
                <a:schemeClr val="lt1"/>
              </a:solidFill>
              <a:latin typeface="Share Tech"/>
              <a:ea typeface="Share Tech"/>
              <a:cs typeface="Share Tech"/>
              <a:sym typeface="Share Tech"/>
            </a:endParaRPr>
          </a:p>
        </p:txBody>
      </p:sp>
      <p:sp>
        <p:nvSpPr>
          <p:cNvPr id="479" name="Google Shape;479;p23"/>
          <p:cNvSpPr txBox="1">
            <a:spLocks noGrp="1"/>
          </p:cNvSpPr>
          <p:nvPr>
            <p:ph type="ctrTitle" idx="4294967295"/>
          </p:nvPr>
        </p:nvSpPr>
        <p:spPr>
          <a:xfrm>
            <a:off x="3785913" y="1848272"/>
            <a:ext cx="1881300" cy="427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1"/>
              </a:buClr>
              <a:buSzPts val="2800"/>
              <a:buFont typeface="Share Tech"/>
              <a:buNone/>
            </a:pPr>
            <a:r>
              <a:rPr lang="en" sz="1800" dirty="0"/>
              <a:t>Feature Engineering</a:t>
            </a:r>
            <a:endParaRPr sz="1800" b="0" i="0" u="none" strike="noStrike" cap="none" dirty="0">
              <a:solidFill>
                <a:schemeClr val="lt1"/>
              </a:solidFill>
              <a:latin typeface="Share Tech"/>
              <a:ea typeface="Share Tech"/>
              <a:cs typeface="Share Tech"/>
              <a:sym typeface="Share Tech"/>
            </a:endParaRPr>
          </a:p>
        </p:txBody>
      </p:sp>
      <p:sp>
        <p:nvSpPr>
          <p:cNvPr id="480" name="Google Shape;480;p23"/>
          <p:cNvSpPr txBox="1">
            <a:spLocks noGrp="1"/>
          </p:cNvSpPr>
          <p:nvPr>
            <p:ph type="ctrTitle" idx="4294967295"/>
          </p:nvPr>
        </p:nvSpPr>
        <p:spPr>
          <a:xfrm>
            <a:off x="2176863" y="3665113"/>
            <a:ext cx="1881300" cy="42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1"/>
              </a:buClr>
              <a:buSzPts val="2800"/>
              <a:buFont typeface="Share Tech"/>
              <a:buNone/>
            </a:pPr>
            <a:r>
              <a:rPr lang="en" sz="1800" dirty="0"/>
              <a:t>Modelling</a:t>
            </a:r>
            <a:endParaRPr sz="1800" b="0" i="0" u="none" strike="noStrike" cap="none" dirty="0">
              <a:solidFill>
                <a:schemeClr val="lt1"/>
              </a:solidFill>
              <a:latin typeface="Share Tech"/>
              <a:ea typeface="Share Tech"/>
              <a:cs typeface="Share Tech"/>
              <a:sym typeface="Share Tech"/>
            </a:endParaRPr>
          </a:p>
        </p:txBody>
      </p:sp>
      <p:sp>
        <p:nvSpPr>
          <p:cNvPr id="481" name="Google Shape;481;p23"/>
          <p:cNvSpPr txBox="1">
            <a:spLocks noGrp="1"/>
          </p:cNvSpPr>
          <p:nvPr>
            <p:ph type="ctrTitle" idx="4294967295"/>
          </p:nvPr>
        </p:nvSpPr>
        <p:spPr>
          <a:xfrm>
            <a:off x="907900" y="3282474"/>
            <a:ext cx="1286400" cy="42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800"/>
              <a:buFont typeface="Share Tech"/>
              <a:buNone/>
            </a:pPr>
            <a:r>
              <a:rPr lang="tr-TR" sz="2400" dirty="0">
                <a:solidFill>
                  <a:schemeClr val="accent2"/>
                </a:solidFill>
              </a:rPr>
              <a:t>STEP 01</a:t>
            </a:r>
            <a:endParaRPr sz="2400" b="0" i="0" u="none" strike="noStrike" cap="none" dirty="0">
              <a:solidFill>
                <a:schemeClr val="accent2"/>
              </a:solidFill>
              <a:latin typeface="Share Tech"/>
              <a:ea typeface="Share Tech"/>
              <a:cs typeface="Share Tech"/>
              <a:sym typeface="Share Tech"/>
            </a:endParaRPr>
          </a:p>
        </p:txBody>
      </p:sp>
      <p:sp>
        <p:nvSpPr>
          <p:cNvPr id="482" name="Google Shape;482;p23"/>
          <p:cNvSpPr txBox="1">
            <a:spLocks noGrp="1"/>
          </p:cNvSpPr>
          <p:nvPr>
            <p:ph type="ctrTitle" idx="4294967295"/>
          </p:nvPr>
        </p:nvSpPr>
        <p:spPr>
          <a:xfrm>
            <a:off x="2370475" y="2113408"/>
            <a:ext cx="1286400" cy="42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800"/>
              <a:buFont typeface="Share Tech"/>
              <a:buNone/>
            </a:pPr>
            <a:r>
              <a:rPr lang="en" sz="2400" dirty="0">
                <a:solidFill>
                  <a:schemeClr val="accent1"/>
                </a:solidFill>
              </a:rPr>
              <a:t>STEP 02</a:t>
            </a:r>
            <a:endParaRPr sz="2400" b="0" i="0" u="none" strike="noStrike" cap="none" dirty="0">
              <a:solidFill>
                <a:schemeClr val="accent1"/>
              </a:solidFill>
              <a:latin typeface="Share Tech"/>
              <a:ea typeface="Share Tech"/>
              <a:cs typeface="Share Tech"/>
              <a:sym typeface="Share Tech"/>
            </a:endParaRPr>
          </a:p>
        </p:txBody>
      </p:sp>
      <p:sp>
        <p:nvSpPr>
          <p:cNvPr id="483" name="Google Shape;483;p23"/>
          <p:cNvSpPr txBox="1">
            <a:spLocks noGrp="1"/>
          </p:cNvSpPr>
          <p:nvPr>
            <p:ph type="ctrTitle" idx="4294967295"/>
          </p:nvPr>
        </p:nvSpPr>
        <p:spPr>
          <a:xfrm>
            <a:off x="4083363" y="3282474"/>
            <a:ext cx="1286400" cy="42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800"/>
              <a:buFont typeface="Share Tech"/>
              <a:buNone/>
            </a:pPr>
            <a:r>
              <a:rPr lang="en" sz="2400" dirty="0">
                <a:solidFill>
                  <a:schemeClr val="accent3"/>
                </a:solidFill>
              </a:rPr>
              <a:t>STEP</a:t>
            </a:r>
            <a:r>
              <a:rPr lang="en" sz="2400" b="0" i="0" u="none" strike="noStrike" cap="none" dirty="0">
                <a:solidFill>
                  <a:schemeClr val="accent3"/>
                </a:solidFill>
                <a:latin typeface="Share Tech"/>
                <a:ea typeface="Share Tech"/>
                <a:cs typeface="Share Tech"/>
                <a:sym typeface="Share Tech"/>
              </a:rPr>
              <a:t> 03</a:t>
            </a:r>
            <a:endParaRPr sz="2400" b="0" i="0" u="none" strike="noStrike" cap="none" dirty="0">
              <a:solidFill>
                <a:schemeClr val="accent3"/>
              </a:solidFill>
              <a:latin typeface="Share Tech"/>
              <a:ea typeface="Share Tech"/>
              <a:cs typeface="Share Tech"/>
              <a:sym typeface="Share Tech"/>
            </a:endParaRPr>
          </a:p>
        </p:txBody>
      </p:sp>
      <p:sp>
        <p:nvSpPr>
          <p:cNvPr id="484" name="Google Shape;484;p23"/>
          <p:cNvSpPr txBox="1">
            <a:spLocks noGrp="1"/>
          </p:cNvSpPr>
          <p:nvPr>
            <p:ph type="ctrTitle" idx="4294967295"/>
          </p:nvPr>
        </p:nvSpPr>
        <p:spPr>
          <a:xfrm>
            <a:off x="7258850" y="3390208"/>
            <a:ext cx="1286400" cy="42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800"/>
              <a:buFont typeface="Share Tech"/>
              <a:buNone/>
            </a:pPr>
            <a:r>
              <a:rPr lang="en" sz="2400" dirty="0">
                <a:solidFill>
                  <a:schemeClr val="accent5"/>
                </a:solidFill>
              </a:rPr>
              <a:t>STEP</a:t>
            </a:r>
            <a:r>
              <a:rPr lang="en" sz="2400" b="0" i="0" u="none" strike="noStrike" cap="none" dirty="0">
                <a:solidFill>
                  <a:schemeClr val="accent5"/>
                </a:solidFill>
                <a:latin typeface="Share Tech"/>
                <a:ea typeface="Share Tech"/>
                <a:cs typeface="Share Tech"/>
                <a:sym typeface="Share Tech"/>
              </a:rPr>
              <a:t> 0</a:t>
            </a:r>
            <a:r>
              <a:rPr lang="en" sz="2400" dirty="0">
                <a:solidFill>
                  <a:schemeClr val="accent5"/>
                </a:solidFill>
              </a:rPr>
              <a:t>5</a:t>
            </a:r>
            <a:endParaRPr sz="2400" b="0" i="0" u="none" strike="noStrike" cap="none" dirty="0">
              <a:solidFill>
                <a:schemeClr val="accent5"/>
              </a:solidFill>
              <a:latin typeface="Share Tech"/>
              <a:ea typeface="Share Tech"/>
              <a:cs typeface="Share Tech"/>
              <a:sym typeface="Share Tech"/>
            </a:endParaRPr>
          </a:p>
        </p:txBody>
      </p:sp>
      <p:cxnSp>
        <p:nvCxnSpPr>
          <p:cNvPr id="485" name="Google Shape;485;p23"/>
          <p:cNvCxnSpPr/>
          <p:nvPr/>
        </p:nvCxnSpPr>
        <p:spPr>
          <a:xfrm>
            <a:off x="6283126" y="3025538"/>
            <a:ext cx="0" cy="455100"/>
          </a:xfrm>
          <a:prstGeom prst="straightConnector1">
            <a:avLst/>
          </a:prstGeom>
          <a:noFill/>
          <a:ln w="19050" cap="flat" cmpd="sng">
            <a:solidFill>
              <a:schemeClr val="lt2"/>
            </a:solidFill>
            <a:prstDash val="solid"/>
            <a:round/>
            <a:headEnd type="none" w="sm" len="sm"/>
            <a:tailEnd type="none" w="sm" len="sm"/>
          </a:ln>
        </p:spPr>
      </p:cxnSp>
      <p:grpSp>
        <p:nvGrpSpPr>
          <p:cNvPr id="486" name="Google Shape;486;p23"/>
          <p:cNvGrpSpPr/>
          <p:nvPr/>
        </p:nvGrpSpPr>
        <p:grpSpPr>
          <a:xfrm>
            <a:off x="6079613" y="2780338"/>
            <a:ext cx="373500" cy="373500"/>
            <a:chOff x="7457825" y="1912500"/>
            <a:chExt cx="373500" cy="373500"/>
          </a:xfrm>
        </p:grpSpPr>
        <p:sp>
          <p:nvSpPr>
            <p:cNvPr id="487" name="Google Shape;487;p23"/>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23"/>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9" name="Google Shape;489;p23"/>
          <p:cNvSpPr txBox="1">
            <a:spLocks noGrp="1"/>
          </p:cNvSpPr>
          <p:nvPr>
            <p:ph type="ctrTitle" idx="4294967295"/>
          </p:nvPr>
        </p:nvSpPr>
        <p:spPr>
          <a:xfrm>
            <a:off x="5342477" y="3818009"/>
            <a:ext cx="1881300" cy="427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1"/>
              </a:buClr>
              <a:buSzPts val="2800"/>
              <a:buFont typeface="Share Tech"/>
              <a:buNone/>
            </a:pPr>
            <a:r>
              <a:rPr lang="en" sz="1800" b="0" i="0" u="none" strike="noStrike" cap="none" dirty="0">
                <a:solidFill>
                  <a:schemeClr val="lt1"/>
                </a:solidFill>
                <a:latin typeface="Share Tech"/>
                <a:ea typeface="Share Tech"/>
                <a:cs typeface="Share Tech"/>
                <a:sym typeface="Share Tech"/>
              </a:rPr>
              <a:t>Feature Selection</a:t>
            </a:r>
            <a:endParaRPr sz="1800" b="0" i="0" u="none" strike="noStrike" cap="none" dirty="0">
              <a:solidFill>
                <a:schemeClr val="lt1"/>
              </a:solidFill>
              <a:latin typeface="Share Tech"/>
              <a:ea typeface="Share Tech"/>
              <a:cs typeface="Share Tech"/>
              <a:sym typeface="Share Tech"/>
            </a:endParaRPr>
          </a:p>
        </p:txBody>
      </p:sp>
      <p:sp>
        <p:nvSpPr>
          <p:cNvPr id="490" name="Google Shape;490;p23"/>
          <p:cNvSpPr txBox="1">
            <a:spLocks noGrp="1"/>
          </p:cNvSpPr>
          <p:nvPr>
            <p:ph type="ctrTitle" idx="4294967295"/>
          </p:nvPr>
        </p:nvSpPr>
        <p:spPr>
          <a:xfrm>
            <a:off x="5639938" y="2162396"/>
            <a:ext cx="1286400" cy="42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800"/>
              <a:buFont typeface="Share Tech"/>
              <a:buNone/>
            </a:pPr>
            <a:r>
              <a:rPr lang="en" sz="2400" dirty="0">
                <a:solidFill>
                  <a:schemeClr val="accent4"/>
                </a:solidFill>
              </a:rPr>
              <a:t>STEP</a:t>
            </a:r>
            <a:r>
              <a:rPr lang="en" sz="2400" b="0" i="0" u="none" strike="noStrike" cap="none" dirty="0">
                <a:solidFill>
                  <a:schemeClr val="accent4"/>
                </a:solidFill>
                <a:latin typeface="Share Tech"/>
                <a:ea typeface="Share Tech"/>
                <a:cs typeface="Share Tech"/>
                <a:sym typeface="Share Tech"/>
              </a:rPr>
              <a:t> 0</a:t>
            </a:r>
            <a:r>
              <a:rPr lang="en" sz="2400" dirty="0">
                <a:solidFill>
                  <a:schemeClr val="accent4"/>
                </a:solidFill>
              </a:rPr>
              <a:t>4</a:t>
            </a:r>
            <a:endParaRPr sz="2400" b="0" i="0" u="none" strike="noStrike" cap="none" dirty="0">
              <a:solidFill>
                <a:schemeClr val="accent4"/>
              </a:solidFill>
              <a:latin typeface="Share Tech"/>
              <a:ea typeface="Share Tech"/>
              <a:cs typeface="Share Tech"/>
              <a:sym typeface="Share Tech"/>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41"/>
          <p:cNvSpPr txBox="1">
            <a:spLocks noGrp="1"/>
          </p:cNvSpPr>
          <p:nvPr>
            <p:ph type="ctrTitle"/>
          </p:nvPr>
        </p:nvSpPr>
        <p:spPr>
          <a:xfrm>
            <a:off x="618825" y="411675"/>
            <a:ext cx="47277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tr-TR" dirty="0" err="1"/>
              <a:t>Creating</a:t>
            </a:r>
            <a:r>
              <a:rPr lang="tr-TR" dirty="0"/>
              <a:t> </a:t>
            </a:r>
            <a:r>
              <a:rPr lang="tr-TR" dirty="0" err="1"/>
              <a:t>the</a:t>
            </a:r>
            <a:r>
              <a:rPr lang="tr-TR" dirty="0"/>
              <a:t> Base Model</a:t>
            </a:r>
            <a:endParaRPr dirty="0"/>
          </a:p>
        </p:txBody>
      </p:sp>
      <p:sp>
        <p:nvSpPr>
          <p:cNvPr id="833" name="Google Shape;833;p41"/>
          <p:cNvSpPr/>
          <p:nvPr/>
        </p:nvSpPr>
        <p:spPr>
          <a:xfrm>
            <a:off x="1143200" y="4267825"/>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41"/>
          <p:cNvSpPr/>
          <p:nvPr/>
        </p:nvSpPr>
        <p:spPr>
          <a:xfrm>
            <a:off x="2810075" y="4267825"/>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35" name="Google Shape;835;p41"/>
          <p:cNvPicPr preferRelativeResize="0"/>
          <p:nvPr/>
        </p:nvPicPr>
        <p:blipFill>
          <a:blip r:embed="rId3">
            <a:alphaModFix/>
          </a:blip>
          <a:stretch>
            <a:fillRect/>
          </a:stretch>
        </p:blipFill>
        <p:spPr>
          <a:xfrm>
            <a:off x="709063" y="2927878"/>
            <a:ext cx="3019425" cy="990600"/>
          </a:xfrm>
          <a:prstGeom prst="rect">
            <a:avLst/>
          </a:prstGeom>
          <a:noFill/>
          <a:ln>
            <a:noFill/>
          </a:ln>
        </p:spPr>
      </p:pic>
      <p:sp>
        <p:nvSpPr>
          <p:cNvPr id="836" name="Google Shape;836;p41"/>
          <p:cNvSpPr txBox="1"/>
          <p:nvPr/>
        </p:nvSpPr>
        <p:spPr>
          <a:xfrm>
            <a:off x="618825" y="989475"/>
            <a:ext cx="7332300" cy="19081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Maven Pro"/>
                <a:ea typeface="Maven Pro"/>
                <a:cs typeface="Maven Pro"/>
                <a:sym typeface="Maven Pro"/>
              </a:rPr>
              <a:t>→ </a:t>
            </a:r>
            <a:r>
              <a:rPr lang="en-GB" dirty="0">
                <a:solidFill>
                  <a:schemeClr val="lt1"/>
                </a:solidFill>
                <a:latin typeface="Maven Pro"/>
                <a:ea typeface="Maven Pro"/>
                <a:cs typeface="Maven Pro"/>
                <a:sym typeface="Maven Pro"/>
              </a:rPr>
              <a:t>Without creating all the new variables, we calculated how many years ago he contacted the bank by simply subtracting the date from the year information and added it to the data set.</a:t>
            </a:r>
            <a:endParaRPr dirty="0">
              <a:solidFill>
                <a:schemeClr val="lt1"/>
              </a:solidFill>
              <a:latin typeface="Maven Pro"/>
              <a:ea typeface="Maven Pro"/>
              <a:cs typeface="Maven Pro"/>
              <a:sym typeface="Maven Pro"/>
            </a:endParaRPr>
          </a:p>
          <a:p>
            <a:pPr marL="0" lvl="0" indent="0" algn="l" rtl="0">
              <a:spcBef>
                <a:spcPts val="0"/>
              </a:spcBef>
              <a:spcAft>
                <a:spcPts val="0"/>
              </a:spcAft>
              <a:buNone/>
            </a:pPr>
            <a:r>
              <a:rPr lang="en" dirty="0">
                <a:solidFill>
                  <a:schemeClr val="lt1"/>
                </a:solidFill>
                <a:latin typeface="Maven Pro"/>
                <a:ea typeface="Maven Pro"/>
                <a:cs typeface="Maven Pro"/>
                <a:sym typeface="Maven Pro"/>
              </a:rPr>
              <a:t>→ </a:t>
            </a:r>
            <a:r>
              <a:rPr lang="en-GB" dirty="0">
                <a:solidFill>
                  <a:schemeClr val="lt1"/>
                </a:solidFill>
                <a:latin typeface="Maven Pro"/>
                <a:ea typeface="Maven Pro"/>
                <a:cs typeface="Maven Pro"/>
                <a:sym typeface="Maven Pro"/>
              </a:rPr>
              <a:t>For categorical variables, we encoded our data with one hot encoder.</a:t>
            </a:r>
            <a:endParaRPr dirty="0">
              <a:solidFill>
                <a:schemeClr val="lt1"/>
              </a:solidFill>
              <a:latin typeface="Maven Pro"/>
              <a:ea typeface="Maven Pro"/>
              <a:cs typeface="Maven Pro"/>
              <a:sym typeface="Maven Pro"/>
            </a:endParaRPr>
          </a:p>
          <a:p>
            <a:pPr marL="0" lvl="0" indent="0" algn="l" rtl="0">
              <a:spcBef>
                <a:spcPts val="0"/>
              </a:spcBef>
              <a:spcAft>
                <a:spcPts val="0"/>
              </a:spcAft>
              <a:buNone/>
            </a:pPr>
            <a:endParaRPr dirty="0">
              <a:solidFill>
                <a:schemeClr val="lt1"/>
              </a:solidFill>
              <a:latin typeface="Maven Pro"/>
              <a:ea typeface="Maven Pro"/>
              <a:cs typeface="Maven Pro"/>
              <a:sym typeface="Maven Pro"/>
            </a:endParaRPr>
          </a:p>
          <a:p>
            <a:pPr marL="0" lvl="0" indent="0" algn="l" rtl="0">
              <a:spcBef>
                <a:spcPts val="0"/>
              </a:spcBef>
              <a:spcAft>
                <a:spcPts val="0"/>
              </a:spcAft>
              <a:buNone/>
            </a:pPr>
            <a:r>
              <a:rPr lang="en" dirty="0">
                <a:solidFill>
                  <a:schemeClr val="lt1"/>
                </a:solidFill>
                <a:latin typeface="Maven Pro"/>
                <a:ea typeface="Maven Pro"/>
                <a:cs typeface="Maven Pro"/>
                <a:sym typeface="Maven Pro"/>
              </a:rPr>
              <a:t>→ </a:t>
            </a:r>
            <a:r>
              <a:rPr lang="en-GB" dirty="0">
                <a:solidFill>
                  <a:schemeClr val="lt1"/>
                </a:solidFill>
                <a:latin typeface="Maven Pro"/>
                <a:ea typeface="Maven Pro"/>
                <a:cs typeface="Maven Pro"/>
                <a:sym typeface="Maven Pro"/>
              </a:rPr>
              <a:t>We split our data as a train test and got our first results by inserting it into the models.</a:t>
            </a:r>
            <a:endParaRPr dirty="0">
              <a:solidFill>
                <a:schemeClr val="lt1"/>
              </a:solidFill>
              <a:latin typeface="Maven Pro"/>
              <a:ea typeface="Maven Pro"/>
              <a:cs typeface="Maven Pro"/>
              <a:sym typeface="Maven Pro"/>
            </a:endParaRPr>
          </a:p>
          <a:p>
            <a:pPr marL="0" lvl="0" indent="0" algn="l" rtl="0">
              <a:spcBef>
                <a:spcPts val="0"/>
              </a:spcBef>
              <a:spcAft>
                <a:spcPts val="0"/>
              </a:spcAft>
              <a:buNone/>
            </a:pPr>
            <a:endParaRPr dirty="0">
              <a:solidFill>
                <a:schemeClr val="lt1"/>
              </a:solidFill>
              <a:latin typeface="Maven Pro"/>
              <a:ea typeface="Maven Pro"/>
              <a:cs typeface="Maven Pro"/>
              <a:sym typeface="Maven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42"/>
          <p:cNvSpPr txBox="1">
            <a:spLocks noGrp="1"/>
          </p:cNvSpPr>
          <p:nvPr>
            <p:ph type="ctrTitle"/>
          </p:nvPr>
        </p:nvSpPr>
        <p:spPr>
          <a:xfrm>
            <a:off x="618825" y="411675"/>
            <a:ext cx="57882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tr-TR" dirty="0">
                <a:solidFill>
                  <a:srgbClr val="FFFFFF"/>
                </a:solidFill>
              </a:rPr>
              <a:t>FILLING IN MISSING VALUES</a:t>
            </a:r>
            <a:endParaRPr dirty="0"/>
          </a:p>
        </p:txBody>
      </p:sp>
      <p:sp>
        <p:nvSpPr>
          <p:cNvPr id="842" name="Google Shape;842;p42"/>
          <p:cNvSpPr/>
          <p:nvPr/>
        </p:nvSpPr>
        <p:spPr>
          <a:xfrm>
            <a:off x="7338225" y="4796375"/>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42"/>
          <p:cNvSpPr/>
          <p:nvPr/>
        </p:nvSpPr>
        <p:spPr>
          <a:xfrm>
            <a:off x="9005100" y="4796375"/>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42"/>
          <p:cNvSpPr txBox="1"/>
          <p:nvPr/>
        </p:nvSpPr>
        <p:spPr>
          <a:xfrm>
            <a:off x="618825" y="1021638"/>
            <a:ext cx="6767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lt1"/>
                </a:solidFill>
                <a:latin typeface="Maven Pro"/>
                <a:ea typeface="Maven Pro"/>
                <a:cs typeface="Maven Pro"/>
                <a:sym typeface="Maven Pro"/>
              </a:rPr>
              <a:t>In order to run all models, we first fill in the missing values.</a:t>
            </a:r>
          </a:p>
          <a:p>
            <a:pPr marL="0" lvl="0" indent="0" algn="l" rtl="0">
              <a:spcBef>
                <a:spcPts val="0"/>
              </a:spcBef>
              <a:spcAft>
                <a:spcPts val="0"/>
              </a:spcAft>
              <a:buNone/>
            </a:pPr>
            <a:r>
              <a:rPr lang="en-GB" dirty="0">
                <a:solidFill>
                  <a:schemeClr val="lt1"/>
                </a:solidFill>
                <a:latin typeface="Maven Pro"/>
                <a:ea typeface="Maven Pro"/>
                <a:cs typeface="Maven Pro"/>
                <a:sym typeface="Maven Pro"/>
              </a:rPr>
              <a:t>For the region variable, we filled in the missing values according to the mode of the sales variable.</a:t>
            </a:r>
            <a:endParaRPr dirty="0">
              <a:solidFill>
                <a:schemeClr val="lt1"/>
              </a:solidFill>
              <a:latin typeface="Maven Pro"/>
              <a:ea typeface="Maven Pro"/>
              <a:cs typeface="Maven Pro"/>
              <a:sym typeface="Maven Pro"/>
            </a:endParaRPr>
          </a:p>
        </p:txBody>
      </p:sp>
      <p:pic>
        <p:nvPicPr>
          <p:cNvPr id="845" name="Google Shape;845;p42"/>
          <p:cNvPicPr preferRelativeResize="0"/>
          <p:nvPr/>
        </p:nvPicPr>
        <p:blipFill>
          <a:blip r:embed="rId3">
            <a:alphaModFix/>
          </a:blip>
          <a:stretch>
            <a:fillRect/>
          </a:stretch>
        </p:blipFill>
        <p:spPr>
          <a:xfrm>
            <a:off x="618825" y="1885100"/>
            <a:ext cx="8057100" cy="1373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43"/>
          <p:cNvSpPr txBox="1">
            <a:spLocks noGrp="1"/>
          </p:cNvSpPr>
          <p:nvPr>
            <p:ph type="ctrTitle"/>
          </p:nvPr>
        </p:nvSpPr>
        <p:spPr>
          <a:xfrm>
            <a:off x="2031273" y="1742775"/>
            <a:ext cx="3035100" cy="837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800"/>
              <a:buFont typeface="Arial"/>
              <a:buNone/>
            </a:pPr>
            <a:r>
              <a:rPr lang="tr-TR" sz="3400" dirty="0"/>
              <a:t>FEATURE ENGINEERING</a:t>
            </a:r>
            <a:endParaRPr sz="6200" dirty="0"/>
          </a:p>
        </p:txBody>
      </p:sp>
      <p:sp>
        <p:nvSpPr>
          <p:cNvPr id="851" name="Google Shape;851;p43"/>
          <p:cNvSpPr txBox="1">
            <a:spLocks noGrp="1"/>
          </p:cNvSpPr>
          <p:nvPr>
            <p:ph type="subTitle" idx="1"/>
          </p:nvPr>
        </p:nvSpPr>
        <p:spPr>
          <a:xfrm>
            <a:off x="1964987" y="2404575"/>
            <a:ext cx="3101400" cy="104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000"/>
              <a:buNone/>
            </a:pPr>
            <a:r>
              <a:rPr lang="en-GB" dirty="0"/>
              <a:t>Generating new variables that can affect the target variable</a:t>
            </a:r>
            <a:endParaRPr dirty="0"/>
          </a:p>
        </p:txBody>
      </p:sp>
      <p:sp>
        <p:nvSpPr>
          <p:cNvPr id="852" name="Google Shape;852;p43"/>
          <p:cNvSpPr/>
          <p:nvPr/>
        </p:nvSpPr>
        <p:spPr>
          <a:xfrm>
            <a:off x="5782875" y="1868575"/>
            <a:ext cx="1085100" cy="1085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43"/>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solidFill>
                  <a:schemeClr val="dk2"/>
                </a:solidFill>
              </a:rPr>
              <a:t>03</a:t>
            </a:r>
            <a:endParaRPr>
              <a:solidFill>
                <a:schemeClr val="dk2"/>
              </a:solidFill>
            </a:endParaRPr>
          </a:p>
        </p:txBody>
      </p:sp>
      <p:sp>
        <p:nvSpPr>
          <p:cNvPr id="854" name="Google Shape;854;p43"/>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43"/>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56" name="Google Shape;856;p43"/>
          <p:cNvCxnSpPr>
            <a:stCxn id="852"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44"/>
          <p:cNvSpPr txBox="1">
            <a:spLocks noGrp="1"/>
          </p:cNvSpPr>
          <p:nvPr>
            <p:ph type="ctrTitle"/>
          </p:nvPr>
        </p:nvSpPr>
        <p:spPr>
          <a:xfrm>
            <a:off x="618825" y="411675"/>
            <a:ext cx="47277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tr-TR" dirty="0"/>
              <a:t>FEATURE ENGINEERING</a:t>
            </a:r>
            <a:endParaRPr dirty="0"/>
          </a:p>
        </p:txBody>
      </p:sp>
      <p:sp>
        <p:nvSpPr>
          <p:cNvPr id="862" name="Google Shape;862;p44"/>
          <p:cNvSpPr/>
          <p:nvPr/>
        </p:nvSpPr>
        <p:spPr>
          <a:xfrm>
            <a:off x="1143200" y="4267825"/>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44"/>
          <p:cNvSpPr/>
          <p:nvPr/>
        </p:nvSpPr>
        <p:spPr>
          <a:xfrm>
            <a:off x="2810075" y="4267825"/>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64" name="Google Shape;864;p44"/>
          <p:cNvPicPr preferRelativeResize="0"/>
          <p:nvPr/>
        </p:nvPicPr>
        <p:blipFill>
          <a:blip r:embed="rId3">
            <a:alphaModFix/>
          </a:blip>
          <a:stretch>
            <a:fillRect/>
          </a:stretch>
        </p:blipFill>
        <p:spPr>
          <a:xfrm>
            <a:off x="152400" y="2343025"/>
            <a:ext cx="8839201" cy="788954"/>
          </a:xfrm>
          <a:prstGeom prst="rect">
            <a:avLst/>
          </a:prstGeom>
          <a:noFill/>
          <a:ln>
            <a:noFill/>
          </a:ln>
        </p:spPr>
      </p:pic>
      <p:sp>
        <p:nvSpPr>
          <p:cNvPr id="865" name="Google Shape;865;p44"/>
          <p:cNvSpPr txBox="1"/>
          <p:nvPr/>
        </p:nvSpPr>
        <p:spPr>
          <a:xfrm>
            <a:off x="618825" y="929050"/>
            <a:ext cx="7992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lt1"/>
                </a:solidFill>
                <a:latin typeface="Maven Pro"/>
                <a:ea typeface="Maven Pro"/>
                <a:cs typeface="Maven Pro"/>
                <a:sym typeface="Maven Pro"/>
              </a:rPr>
              <a:t>Based on the correlation analysis we made, a total of 27 variables were derived after feature engineering.</a:t>
            </a:r>
            <a:endParaRPr dirty="0">
              <a:solidFill>
                <a:schemeClr val="lt1"/>
              </a:solidFill>
              <a:latin typeface="Maven Pro"/>
              <a:ea typeface="Maven Pro"/>
              <a:cs typeface="Maven Pro"/>
              <a:sym typeface="Maven Pro"/>
            </a:endParaRPr>
          </a:p>
        </p:txBody>
      </p:sp>
      <p:pic>
        <p:nvPicPr>
          <p:cNvPr id="866" name="Google Shape;866;p44"/>
          <p:cNvPicPr preferRelativeResize="0"/>
          <p:nvPr/>
        </p:nvPicPr>
        <p:blipFill>
          <a:blip r:embed="rId4">
            <a:alphaModFix/>
          </a:blip>
          <a:stretch>
            <a:fillRect/>
          </a:stretch>
        </p:blipFill>
        <p:spPr>
          <a:xfrm>
            <a:off x="683450" y="1544650"/>
            <a:ext cx="1058400" cy="577800"/>
          </a:xfrm>
          <a:prstGeom prst="rect">
            <a:avLst/>
          </a:prstGeom>
          <a:noFill/>
          <a:ln>
            <a:noFill/>
          </a:ln>
        </p:spPr>
      </p:pic>
      <p:sp>
        <p:nvSpPr>
          <p:cNvPr id="867" name="Google Shape;867;p44"/>
          <p:cNvSpPr txBox="1"/>
          <p:nvPr/>
        </p:nvSpPr>
        <p:spPr>
          <a:xfrm>
            <a:off x="618825" y="3210750"/>
            <a:ext cx="733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Maven Pro"/>
                <a:ea typeface="Maven Pro"/>
                <a:cs typeface="Maven Pro"/>
                <a:sym typeface="Maven Pro"/>
              </a:rPr>
              <a:t>→ </a:t>
            </a:r>
            <a:r>
              <a:rPr lang="en-GB" dirty="0">
                <a:solidFill>
                  <a:schemeClr val="lt1"/>
                </a:solidFill>
                <a:latin typeface="Maven Pro"/>
                <a:ea typeface="Maven Pro"/>
                <a:cs typeface="Maven Pro"/>
                <a:sym typeface="Maven Pro"/>
              </a:rPr>
              <a:t>We encode the data again with one hot encoder.</a:t>
            </a:r>
            <a:endParaRPr dirty="0">
              <a:solidFill>
                <a:schemeClr val="lt1"/>
              </a:solidFill>
              <a:latin typeface="Maven Pro"/>
              <a:ea typeface="Maven Pro"/>
              <a:cs typeface="Maven Pro"/>
              <a:sym typeface="Maven Pro"/>
            </a:endParaRPr>
          </a:p>
        </p:txBody>
      </p:sp>
      <p:pic>
        <p:nvPicPr>
          <p:cNvPr id="868" name="Google Shape;868;p44"/>
          <p:cNvPicPr preferRelativeResize="0"/>
          <p:nvPr/>
        </p:nvPicPr>
        <p:blipFill rotWithShape="1">
          <a:blip r:embed="rId5">
            <a:alphaModFix/>
          </a:blip>
          <a:srcRect l="8127" t="19196" r="17787" b="18455"/>
          <a:stretch/>
        </p:blipFill>
        <p:spPr>
          <a:xfrm>
            <a:off x="683450" y="3610950"/>
            <a:ext cx="1058400" cy="308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45"/>
          <p:cNvSpPr txBox="1">
            <a:spLocks noGrp="1"/>
          </p:cNvSpPr>
          <p:nvPr>
            <p:ph type="ctrTitle"/>
          </p:nvPr>
        </p:nvSpPr>
        <p:spPr>
          <a:xfrm>
            <a:off x="618825" y="411675"/>
            <a:ext cx="47277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Robust Scaler</a:t>
            </a:r>
            <a:endParaRPr/>
          </a:p>
        </p:txBody>
      </p:sp>
      <p:sp>
        <p:nvSpPr>
          <p:cNvPr id="874" name="Google Shape;874;p45"/>
          <p:cNvSpPr/>
          <p:nvPr/>
        </p:nvSpPr>
        <p:spPr>
          <a:xfrm>
            <a:off x="1143200" y="4267825"/>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45"/>
          <p:cNvSpPr/>
          <p:nvPr/>
        </p:nvSpPr>
        <p:spPr>
          <a:xfrm>
            <a:off x="2810075" y="4267825"/>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45"/>
          <p:cNvSpPr txBox="1"/>
          <p:nvPr/>
        </p:nvSpPr>
        <p:spPr>
          <a:xfrm>
            <a:off x="575850" y="1956850"/>
            <a:ext cx="7992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lt1"/>
                </a:solidFill>
                <a:latin typeface="Maven Pro"/>
                <a:ea typeface="Maven Pro"/>
                <a:cs typeface="Maven Pro"/>
                <a:sym typeface="Maven Pro"/>
              </a:rPr>
              <a:t>We used robust scale because it scales by quarters and there are many outliers in our data. When we run the model without scaling first and then scale it, when we look at the results, we saw that it did not affect the outliers, but it did affect the speed of the model.</a:t>
            </a:r>
            <a:endParaRPr dirty="0">
              <a:solidFill>
                <a:schemeClr val="lt1"/>
              </a:solidFill>
              <a:latin typeface="Maven Pro"/>
              <a:ea typeface="Maven Pro"/>
              <a:cs typeface="Maven Pro"/>
              <a:sym typeface="Maven Pr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46"/>
          <p:cNvSpPr txBox="1">
            <a:spLocks noGrp="1"/>
          </p:cNvSpPr>
          <p:nvPr>
            <p:ph type="ctrTitle"/>
          </p:nvPr>
        </p:nvSpPr>
        <p:spPr>
          <a:xfrm>
            <a:off x="618825" y="411675"/>
            <a:ext cx="47277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tr-TR" dirty="0" err="1"/>
              <a:t>Creating</a:t>
            </a:r>
            <a:r>
              <a:rPr lang="tr-TR" dirty="0"/>
              <a:t> a Test-Train Set</a:t>
            </a:r>
            <a:endParaRPr dirty="0"/>
          </a:p>
        </p:txBody>
      </p:sp>
      <p:sp>
        <p:nvSpPr>
          <p:cNvPr id="882" name="Google Shape;882;p46"/>
          <p:cNvSpPr/>
          <p:nvPr/>
        </p:nvSpPr>
        <p:spPr>
          <a:xfrm>
            <a:off x="1143200" y="4267825"/>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46"/>
          <p:cNvSpPr/>
          <p:nvPr/>
        </p:nvSpPr>
        <p:spPr>
          <a:xfrm>
            <a:off x="2810075" y="4267825"/>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46"/>
          <p:cNvSpPr txBox="1"/>
          <p:nvPr/>
        </p:nvSpPr>
        <p:spPr>
          <a:xfrm>
            <a:off x="696400" y="1045050"/>
            <a:ext cx="723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Maven Pro"/>
              <a:ea typeface="Maven Pro"/>
              <a:cs typeface="Maven Pro"/>
              <a:sym typeface="Maven Pro"/>
            </a:endParaRPr>
          </a:p>
        </p:txBody>
      </p:sp>
      <p:pic>
        <p:nvPicPr>
          <p:cNvPr id="885" name="Google Shape;885;p46"/>
          <p:cNvPicPr preferRelativeResize="0"/>
          <p:nvPr/>
        </p:nvPicPr>
        <p:blipFill>
          <a:blip r:embed="rId3">
            <a:alphaModFix/>
          </a:blip>
          <a:stretch>
            <a:fillRect/>
          </a:stretch>
        </p:blipFill>
        <p:spPr>
          <a:xfrm>
            <a:off x="696400" y="1716225"/>
            <a:ext cx="6785389" cy="2302375"/>
          </a:xfrm>
          <a:prstGeom prst="rect">
            <a:avLst/>
          </a:prstGeom>
          <a:noFill/>
          <a:ln>
            <a:noFill/>
          </a:ln>
        </p:spPr>
      </p:pic>
      <p:sp>
        <p:nvSpPr>
          <p:cNvPr id="886" name="Google Shape;886;p46"/>
          <p:cNvSpPr txBox="1"/>
          <p:nvPr/>
        </p:nvSpPr>
        <p:spPr>
          <a:xfrm>
            <a:off x="696400" y="937350"/>
            <a:ext cx="6935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Maven Pro"/>
                <a:ea typeface="Maven Pro"/>
                <a:cs typeface="Maven Pro"/>
                <a:sym typeface="Maven Pro"/>
              </a:rPr>
              <a:t>→ </a:t>
            </a:r>
            <a:r>
              <a:rPr lang="en-GB" dirty="0">
                <a:solidFill>
                  <a:schemeClr val="lt1"/>
                </a:solidFill>
                <a:latin typeface="Maven Pro"/>
                <a:ea typeface="Maven Pro"/>
                <a:cs typeface="Maven Pro"/>
                <a:sym typeface="Maven Pro"/>
              </a:rPr>
              <a:t>Since our data is unbalanced, we used this method to divide the data homogeneously.</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47"/>
          <p:cNvSpPr txBox="1">
            <a:spLocks noGrp="1"/>
          </p:cNvSpPr>
          <p:nvPr>
            <p:ph type="ctrTitle"/>
          </p:nvPr>
        </p:nvSpPr>
        <p:spPr>
          <a:xfrm>
            <a:off x="618825" y="411675"/>
            <a:ext cx="47277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tr-TR" dirty="0"/>
              <a:t>Base Model </a:t>
            </a:r>
            <a:r>
              <a:rPr lang="tr-TR" dirty="0" err="1"/>
              <a:t>Comparison</a:t>
            </a:r>
            <a:endParaRPr dirty="0"/>
          </a:p>
        </p:txBody>
      </p:sp>
      <p:sp>
        <p:nvSpPr>
          <p:cNvPr id="892" name="Google Shape;892;p47"/>
          <p:cNvSpPr/>
          <p:nvPr/>
        </p:nvSpPr>
        <p:spPr>
          <a:xfrm>
            <a:off x="7201950" y="4835025"/>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47"/>
          <p:cNvSpPr/>
          <p:nvPr/>
        </p:nvSpPr>
        <p:spPr>
          <a:xfrm>
            <a:off x="8868825" y="4835025"/>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47"/>
          <p:cNvSpPr txBox="1"/>
          <p:nvPr/>
        </p:nvSpPr>
        <p:spPr>
          <a:xfrm>
            <a:off x="5784300" y="1440825"/>
            <a:ext cx="3084600" cy="178507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2000" u="sng" dirty="0" err="1">
                <a:solidFill>
                  <a:schemeClr val="lt1"/>
                </a:solidFill>
                <a:latin typeface="Maven Pro"/>
                <a:ea typeface="Maven Pro"/>
                <a:cs typeface="Maven Pro"/>
                <a:sym typeface="Maven Pro"/>
              </a:rPr>
              <a:t>Outliers</a:t>
            </a:r>
            <a:endParaRPr dirty="0">
              <a:solidFill>
                <a:schemeClr val="lt1"/>
              </a:solidFill>
              <a:latin typeface="Maven Pro"/>
              <a:ea typeface="Maven Pro"/>
              <a:cs typeface="Maven Pro"/>
              <a:sym typeface="Maven Pro"/>
            </a:endParaRPr>
          </a:p>
          <a:p>
            <a:pPr marL="0" lvl="0" indent="0" algn="l" rtl="0">
              <a:spcBef>
                <a:spcPts val="0"/>
              </a:spcBef>
              <a:spcAft>
                <a:spcPts val="0"/>
              </a:spcAft>
              <a:buNone/>
            </a:pPr>
            <a:r>
              <a:rPr lang="en" dirty="0">
                <a:solidFill>
                  <a:schemeClr val="lt1"/>
                </a:solidFill>
                <a:latin typeface="Maven Pro"/>
                <a:ea typeface="Maven Pro"/>
                <a:cs typeface="Maven Pro"/>
                <a:sym typeface="Maven Pro"/>
              </a:rPr>
              <a:t>→ </a:t>
            </a:r>
            <a:r>
              <a:rPr lang="en-GB" dirty="0">
                <a:solidFill>
                  <a:schemeClr val="lt1"/>
                </a:solidFill>
                <a:latin typeface="Maven Pro"/>
                <a:ea typeface="Maven Pro"/>
                <a:cs typeface="Maven Pro"/>
                <a:sym typeface="Maven Pro"/>
              </a:rPr>
              <a:t>When we removed outliers from the data, we observed that it did not affect the success of the model, and for this reason, we found it appropriate to leave the outliers in the data.</a:t>
            </a:r>
            <a:endParaRPr dirty="0">
              <a:solidFill>
                <a:schemeClr val="lt1"/>
              </a:solidFill>
              <a:latin typeface="Maven Pro"/>
              <a:ea typeface="Maven Pro"/>
              <a:cs typeface="Maven Pro"/>
              <a:sym typeface="Maven Pro"/>
            </a:endParaRPr>
          </a:p>
        </p:txBody>
      </p:sp>
      <p:pic>
        <p:nvPicPr>
          <p:cNvPr id="895" name="Google Shape;895;p47"/>
          <p:cNvPicPr preferRelativeResize="0"/>
          <p:nvPr/>
        </p:nvPicPr>
        <p:blipFill>
          <a:blip r:embed="rId3">
            <a:alphaModFix/>
          </a:blip>
          <a:stretch>
            <a:fillRect/>
          </a:stretch>
        </p:blipFill>
        <p:spPr>
          <a:xfrm>
            <a:off x="698125" y="1111650"/>
            <a:ext cx="4727699" cy="29201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48"/>
          <p:cNvSpPr txBox="1">
            <a:spLocks noGrp="1"/>
          </p:cNvSpPr>
          <p:nvPr>
            <p:ph type="ctrTitle"/>
          </p:nvPr>
        </p:nvSpPr>
        <p:spPr>
          <a:xfrm>
            <a:off x="580150" y="0"/>
            <a:ext cx="54789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tr-TR" dirty="0" err="1"/>
              <a:t>Hyper</a:t>
            </a:r>
            <a:r>
              <a:rPr lang="en-GB" dirty="0"/>
              <a:t>p</a:t>
            </a:r>
            <a:r>
              <a:rPr lang="tr-TR" dirty="0" err="1"/>
              <a:t>arameter</a:t>
            </a:r>
            <a:r>
              <a:rPr lang="tr-TR" dirty="0"/>
              <a:t> </a:t>
            </a:r>
            <a:r>
              <a:rPr lang="tr-TR" dirty="0" err="1"/>
              <a:t>Optimization</a:t>
            </a:r>
            <a:endParaRPr dirty="0"/>
          </a:p>
        </p:txBody>
      </p:sp>
      <p:sp>
        <p:nvSpPr>
          <p:cNvPr id="901" name="Google Shape;901;p48"/>
          <p:cNvSpPr/>
          <p:nvPr/>
        </p:nvSpPr>
        <p:spPr>
          <a:xfrm>
            <a:off x="1143200" y="4267825"/>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48"/>
          <p:cNvSpPr/>
          <p:nvPr/>
        </p:nvSpPr>
        <p:spPr>
          <a:xfrm>
            <a:off x="2810075" y="4267825"/>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03" name="Google Shape;903;p48"/>
          <p:cNvPicPr preferRelativeResize="0"/>
          <p:nvPr/>
        </p:nvPicPr>
        <p:blipFill>
          <a:blip r:embed="rId3">
            <a:alphaModFix/>
          </a:blip>
          <a:stretch>
            <a:fillRect/>
          </a:stretch>
        </p:blipFill>
        <p:spPr>
          <a:xfrm>
            <a:off x="580150" y="657025"/>
            <a:ext cx="4284401" cy="4182375"/>
          </a:xfrm>
          <a:prstGeom prst="rect">
            <a:avLst/>
          </a:prstGeom>
          <a:noFill/>
          <a:ln>
            <a:noFill/>
          </a:ln>
        </p:spPr>
      </p:pic>
      <p:sp>
        <p:nvSpPr>
          <p:cNvPr id="904" name="Google Shape;904;p48"/>
          <p:cNvSpPr txBox="1"/>
          <p:nvPr/>
        </p:nvSpPr>
        <p:spPr>
          <a:xfrm>
            <a:off x="5749375" y="1766075"/>
            <a:ext cx="2256300" cy="169274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lt1"/>
                </a:solidFill>
                <a:latin typeface="Maven Pro"/>
                <a:ea typeface="Maven Pro"/>
                <a:cs typeface="Maven Pro"/>
                <a:sym typeface="Maven Pro"/>
              </a:rPr>
              <a:t>In the light of base models and newly created variables, the hyperparameters of the first 5 models that gave the best AUC value were extracted.</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49"/>
          <p:cNvSpPr txBox="1">
            <a:spLocks noGrp="1"/>
          </p:cNvSpPr>
          <p:nvPr>
            <p:ph type="ctrTitle"/>
          </p:nvPr>
        </p:nvSpPr>
        <p:spPr>
          <a:xfrm>
            <a:off x="580150" y="0"/>
            <a:ext cx="54789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dirty="0"/>
              <a:t>Random Forest Model</a:t>
            </a:r>
            <a:endParaRPr dirty="0"/>
          </a:p>
        </p:txBody>
      </p:sp>
      <p:sp>
        <p:nvSpPr>
          <p:cNvPr id="910" name="Google Shape;910;p49"/>
          <p:cNvSpPr/>
          <p:nvPr/>
        </p:nvSpPr>
        <p:spPr>
          <a:xfrm>
            <a:off x="1143200" y="4267825"/>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49"/>
          <p:cNvSpPr/>
          <p:nvPr/>
        </p:nvSpPr>
        <p:spPr>
          <a:xfrm>
            <a:off x="2810075" y="4267825"/>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12" name="Google Shape;912;p49"/>
          <p:cNvPicPr preferRelativeResize="0"/>
          <p:nvPr/>
        </p:nvPicPr>
        <p:blipFill>
          <a:blip r:embed="rId3">
            <a:alphaModFix/>
          </a:blip>
          <a:stretch>
            <a:fillRect/>
          </a:stretch>
        </p:blipFill>
        <p:spPr>
          <a:xfrm>
            <a:off x="747750" y="2049688"/>
            <a:ext cx="3567250" cy="2681025"/>
          </a:xfrm>
          <a:prstGeom prst="rect">
            <a:avLst/>
          </a:prstGeom>
          <a:noFill/>
          <a:ln>
            <a:noFill/>
          </a:ln>
        </p:spPr>
      </p:pic>
      <p:pic>
        <p:nvPicPr>
          <p:cNvPr id="913" name="Google Shape;913;p49"/>
          <p:cNvPicPr preferRelativeResize="0"/>
          <p:nvPr/>
        </p:nvPicPr>
        <p:blipFill>
          <a:blip r:embed="rId4">
            <a:alphaModFix/>
          </a:blip>
          <a:stretch>
            <a:fillRect/>
          </a:stretch>
        </p:blipFill>
        <p:spPr>
          <a:xfrm>
            <a:off x="683275" y="924988"/>
            <a:ext cx="3932000" cy="1004925"/>
          </a:xfrm>
          <a:prstGeom prst="rect">
            <a:avLst/>
          </a:prstGeom>
          <a:noFill/>
          <a:ln>
            <a:noFill/>
          </a:ln>
        </p:spPr>
      </p:pic>
      <p:pic>
        <p:nvPicPr>
          <p:cNvPr id="914" name="Google Shape;914;p49"/>
          <p:cNvPicPr preferRelativeResize="0"/>
          <p:nvPr/>
        </p:nvPicPr>
        <p:blipFill>
          <a:blip r:embed="rId5">
            <a:alphaModFix/>
          </a:blip>
          <a:stretch>
            <a:fillRect/>
          </a:stretch>
        </p:blipFill>
        <p:spPr>
          <a:xfrm>
            <a:off x="4828900" y="925000"/>
            <a:ext cx="3932000" cy="3805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50"/>
          <p:cNvSpPr txBox="1">
            <a:spLocks noGrp="1"/>
          </p:cNvSpPr>
          <p:nvPr>
            <p:ph type="ctrTitle"/>
          </p:nvPr>
        </p:nvSpPr>
        <p:spPr>
          <a:xfrm>
            <a:off x="580150" y="0"/>
            <a:ext cx="54789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dirty="0"/>
              <a:t>Gradient Boosting Model</a:t>
            </a:r>
            <a:endParaRPr dirty="0"/>
          </a:p>
        </p:txBody>
      </p:sp>
      <p:sp>
        <p:nvSpPr>
          <p:cNvPr id="920" name="Google Shape;920;p50"/>
          <p:cNvSpPr/>
          <p:nvPr/>
        </p:nvSpPr>
        <p:spPr>
          <a:xfrm>
            <a:off x="1143200" y="4267825"/>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50"/>
          <p:cNvSpPr/>
          <p:nvPr/>
        </p:nvSpPr>
        <p:spPr>
          <a:xfrm>
            <a:off x="2810075" y="4267825"/>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22" name="Google Shape;922;p50"/>
          <p:cNvPicPr preferRelativeResize="0"/>
          <p:nvPr/>
        </p:nvPicPr>
        <p:blipFill>
          <a:blip r:embed="rId3">
            <a:alphaModFix/>
          </a:blip>
          <a:stretch>
            <a:fillRect/>
          </a:stretch>
        </p:blipFill>
        <p:spPr>
          <a:xfrm>
            <a:off x="743263" y="2146738"/>
            <a:ext cx="3988950" cy="2542700"/>
          </a:xfrm>
          <a:prstGeom prst="rect">
            <a:avLst/>
          </a:prstGeom>
          <a:noFill/>
          <a:ln>
            <a:noFill/>
          </a:ln>
        </p:spPr>
      </p:pic>
      <p:pic>
        <p:nvPicPr>
          <p:cNvPr id="923" name="Google Shape;923;p50"/>
          <p:cNvPicPr preferRelativeResize="0"/>
          <p:nvPr/>
        </p:nvPicPr>
        <p:blipFill>
          <a:blip r:embed="rId4">
            <a:alphaModFix/>
          </a:blip>
          <a:stretch>
            <a:fillRect/>
          </a:stretch>
        </p:blipFill>
        <p:spPr>
          <a:xfrm>
            <a:off x="4967900" y="864600"/>
            <a:ext cx="3718899" cy="3796175"/>
          </a:xfrm>
          <a:prstGeom prst="rect">
            <a:avLst/>
          </a:prstGeom>
          <a:noFill/>
          <a:ln>
            <a:noFill/>
          </a:ln>
        </p:spPr>
      </p:pic>
      <p:pic>
        <p:nvPicPr>
          <p:cNvPr id="924" name="Google Shape;924;p50"/>
          <p:cNvPicPr preferRelativeResize="0"/>
          <p:nvPr/>
        </p:nvPicPr>
        <p:blipFill>
          <a:blip r:embed="rId5">
            <a:alphaModFix/>
          </a:blip>
          <a:stretch>
            <a:fillRect/>
          </a:stretch>
        </p:blipFill>
        <p:spPr>
          <a:xfrm>
            <a:off x="766650" y="864602"/>
            <a:ext cx="3942175" cy="1129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24"/>
          <p:cNvSpPr txBox="1">
            <a:spLocks noGrp="1"/>
          </p:cNvSpPr>
          <p:nvPr>
            <p:ph type="ctrTitle" idx="13"/>
          </p:nvPr>
        </p:nvSpPr>
        <p:spPr>
          <a:xfrm>
            <a:off x="6662346" y="3017425"/>
            <a:ext cx="22518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dirty="0"/>
              <a:t>AIM</a:t>
            </a:r>
            <a:endParaRPr dirty="0"/>
          </a:p>
        </p:txBody>
      </p:sp>
      <p:sp>
        <p:nvSpPr>
          <p:cNvPr id="496" name="Google Shape;496;p24"/>
          <p:cNvSpPr txBox="1">
            <a:spLocks noGrp="1"/>
          </p:cNvSpPr>
          <p:nvPr>
            <p:ph type="subTitle" idx="1"/>
          </p:nvPr>
        </p:nvSpPr>
        <p:spPr>
          <a:xfrm>
            <a:off x="6662350" y="3426300"/>
            <a:ext cx="2065200" cy="57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50" dirty="0">
                <a:latin typeface="Montserrat"/>
                <a:ea typeface="Montserrat"/>
                <a:cs typeface="Montserrat"/>
                <a:sym typeface="Montserrat"/>
              </a:rPr>
              <a:t>Which customers can have net sales of more than 5 million TL? How can we predict this and introduce the new product with the best model by looking at the customer's data?</a:t>
            </a:r>
            <a:endParaRPr sz="1050" dirty="0"/>
          </a:p>
        </p:txBody>
      </p:sp>
      <p:sp>
        <p:nvSpPr>
          <p:cNvPr id="497" name="Google Shape;497;p24"/>
          <p:cNvSpPr txBox="1">
            <a:spLocks noGrp="1"/>
          </p:cNvSpPr>
          <p:nvPr>
            <p:ph type="ctrTitle" idx="4"/>
          </p:nvPr>
        </p:nvSpPr>
        <p:spPr>
          <a:xfrm>
            <a:off x="3670884" y="3195475"/>
            <a:ext cx="13866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tr-TR" dirty="0"/>
              <a:t>OUR PROCESS</a:t>
            </a:r>
            <a:endParaRPr dirty="0"/>
          </a:p>
        </p:txBody>
      </p:sp>
      <p:sp>
        <p:nvSpPr>
          <p:cNvPr id="498" name="Google Shape;498;p24"/>
          <p:cNvSpPr txBox="1">
            <a:spLocks noGrp="1"/>
          </p:cNvSpPr>
          <p:nvPr>
            <p:ph type="ctrTitle"/>
          </p:nvPr>
        </p:nvSpPr>
        <p:spPr>
          <a:xfrm>
            <a:off x="760875" y="3195475"/>
            <a:ext cx="30681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tr-TR" dirty="0"/>
              <a:t>PROBLEM &amp; SOLUTION</a:t>
            </a:r>
            <a:endParaRPr dirty="0"/>
          </a:p>
        </p:txBody>
      </p:sp>
      <p:sp>
        <p:nvSpPr>
          <p:cNvPr id="499" name="Google Shape;499;p24"/>
          <p:cNvSpPr txBox="1">
            <a:spLocks noGrp="1"/>
          </p:cNvSpPr>
          <p:nvPr>
            <p:ph type="subTitle" idx="2"/>
          </p:nvPr>
        </p:nvSpPr>
        <p:spPr>
          <a:xfrm>
            <a:off x="855500" y="3700780"/>
            <a:ext cx="1755600" cy="57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1050" dirty="0">
                <a:latin typeface="Montserrat"/>
                <a:ea typeface="Montserrat"/>
                <a:cs typeface="Montserrat"/>
                <a:sym typeface="Montserrat"/>
              </a:rPr>
              <a:t>To identify customers who can enter this audience in order to present the new product to customers with annual net sales of more than 5 million TL.</a:t>
            </a:r>
            <a:endParaRPr sz="1050" dirty="0"/>
          </a:p>
        </p:txBody>
      </p:sp>
      <p:sp>
        <p:nvSpPr>
          <p:cNvPr id="500" name="Google Shape;500;p24"/>
          <p:cNvSpPr txBox="1">
            <a:spLocks noGrp="1"/>
          </p:cNvSpPr>
          <p:nvPr>
            <p:ph type="title" idx="3"/>
          </p:nvPr>
        </p:nvSpPr>
        <p:spPr>
          <a:xfrm>
            <a:off x="1223300" y="2645887"/>
            <a:ext cx="17538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t>01</a:t>
            </a:r>
            <a:endParaRPr/>
          </a:p>
        </p:txBody>
      </p:sp>
      <p:sp>
        <p:nvSpPr>
          <p:cNvPr id="501" name="Google Shape;501;p24"/>
          <p:cNvSpPr txBox="1">
            <a:spLocks noGrp="1"/>
          </p:cNvSpPr>
          <p:nvPr>
            <p:ph type="subTitle" idx="5"/>
          </p:nvPr>
        </p:nvSpPr>
        <p:spPr>
          <a:xfrm>
            <a:off x="3694202" y="3743405"/>
            <a:ext cx="17556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000"/>
              <a:buNone/>
            </a:pPr>
            <a:r>
              <a:rPr lang="en-GB" sz="1050" dirty="0">
                <a:latin typeface="Montserrat"/>
                <a:ea typeface="Montserrat"/>
                <a:cs typeface="Montserrat"/>
                <a:sym typeface="Montserrat"/>
              </a:rPr>
              <a:t>To determine which customer's net sales exceed 5 million TL by correlating data and establishing the best model.</a:t>
            </a:r>
            <a:endParaRPr sz="1050" dirty="0"/>
          </a:p>
        </p:txBody>
      </p:sp>
      <p:sp>
        <p:nvSpPr>
          <p:cNvPr id="502" name="Google Shape;502;p24"/>
          <p:cNvSpPr txBox="1">
            <a:spLocks noGrp="1"/>
          </p:cNvSpPr>
          <p:nvPr>
            <p:ph type="title" idx="6"/>
          </p:nvPr>
        </p:nvSpPr>
        <p:spPr>
          <a:xfrm>
            <a:off x="3942827" y="2645887"/>
            <a:ext cx="17538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t>02</a:t>
            </a:r>
            <a:endParaRPr/>
          </a:p>
        </p:txBody>
      </p:sp>
      <p:sp>
        <p:nvSpPr>
          <p:cNvPr id="503" name="Google Shape;503;p24"/>
          <p:cNvSpPr txBox="1">
            <a:spLocks noGrp="1"/>
          </p:cNvSpPr>
          <p:nvPr>
            <p:ph type="ctrTitle" idx="7"/>
          </p:nvPr>
        </p:nvSpPr>
        <p:spPr>
          <a:xfrm>
            <a:off x="618825" y="411675"/>
            <a:ext cx="45762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tr-TR" dirty="0"/>
              <a:t>CONTENTS</a:t>
            </a:r>
          </a:p>
        </p:txBody>
      </p:sp>
      <p:sp>
        <p:nvSpPr>
          <p:cNvPr id="504" name="Google Shape;504;p24"/>
          <p:cNvSpPr txBox="1">
            <a:spLocks noGrp="1"/>
          </p:cNvSpPr>
          <p:nvPr>
            <p:ph type="title" idx="9"/>
          </p:nvPr>
        </p:nvSpPr>
        <p:spPr>
          <a:xfrm>
            <a:off x="6662354" y="2617687"/>
            <a:ext cx="17538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t>03</a:t>
            </a:r>
            <a:endParaRPr/>
          </a:p>
        </p:txBody>
      </p:sp>
      <p:sp>
        <p:nvSpPr>
          <p:cNvPr id="505" name="Google Shape;505;p24"/>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24"/>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24"/>
          <p:cNvSpPr/>
          <p:nvPr/>
        </p:nvSpPr>
        <p:spPr>
          <a:xfrm>
            <a:off x="6665704"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08" name="Google Shape;508;p24"/>
          <p:cNvCxnSpPr>
            <a:stCxn id="505" idx="1"/>
            <a:endCxn id="500"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sm" len="sm"/>
            <a:tailEnd type="none" w="sm" len="sm"/>
          </a:ln>
        </p:spPr>
      </p:cxnSp>
      <p:cxnSp>
        <p:nvCxnSpPr>
          <p:cNvPr id="509" name="Google Shape;509;p24"/>
          <p:cNvCxnSpPr>
            <a:stCxn id="506" idx="1"/>
            <a:endCxn id="502" idx="1"/>
          </p:cNvCxnSpPr>
          <p:nvPr/>
        </p:nvCxnSpPr>
        <p:spPr>
          <a:xfrm>
            <a:off x="3942827" y="1974800"/>
            <a:ext cx="600" cy="960000"/>
          </a:xfrm>
          <a:prstGeom prst="bentConnector3">
            <a:avLst>
              <a:gd name="adj1" fmla="val -39687500"/>
            </a:avLst>
          </a:prstGeom>
          <a:noFill/>
          <a:ln w="9525" cap="flat" cmpd="sng">
            <a:solidFill>
              <a:schemeClr val="lt1"/>
            </a:solidFill>
            <a:prstDash val="solid"/>
            <a:round/>
            <a:headEnd type="none" w="sm" len="sm"/>
            <a:tailEnd type="none" w="sm" len="sm"/>
          </a:ln>
        </p:spPr>
      </p:cxnSp>
      <p:cxnSp>
        <p:nvCxnSpPr>
          <p:cNvPr id="510" name="Google Shape;510;p24"/>
          <p:cNvCxnSpPr>
            <a:stCxn id="507" idx="1"/>
            <a:endCxn id="504" idx="1"/>
          </p:cNvCxnSpPr>
          <p:nvPr/>
        </p:nvCxnSpPr>
        <p:spPr>
          <a:xfrm flipH="1">
            <a:off x="6662404" y="1974800"/>
            <a:ext cx="3300" cy="931800"/>
          </a:xfrm>
          <a:prstGeom prst="bentConnector3">
            <a:avLst>
              <a:gd name="adj1" fmla="val 7317424"/>
            </a:avLst>
          </a:prstGeom>
          <a:noFill/>
          <a:ln w="9525" cap="flat" cmpd="sng">
            <a:solidFill>
              <a:schemeClr val="lt1"/>
            </a:solidFill>
            <a:prstDash val="solid"/>
            <a:round/>
            <a:headEnd type="none" w="sm" len="sm"/>
            <a:tailEnd type="none" w="sm" len="sm"/>
          </a:ln>
        </p:spPr>
      </p:cxnSp>
      <p:sp>
        <p:nvSpPr>
          <p:cNvPr id="511" name="Google Shape;511;p24"/>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24"/>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24"/>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4" name="Google Shape;514;p24"/>
          <p:cNvGrpSpPr/>
          <p:nvPr/>
        </p:nvGrpSpPr>
        <p:grpSpPr>
          <a:xfrm>
            <a:off x="4075558" y="1684660"/>
            <a:ext cx="577210" cy="580284"/>
            <a:chOff x="3095745" y="3805393"/>
            <a:chExt cx="352840" cy="354718"/>
          </a:xfrm>
        </p:grpSpPr>
        <p:sp>
          <p:nvSpPr>
            <p:cNvPr id="515" name="Google Shape;515;p24"/>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24"/>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24"/>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24"/>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24"/>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24"/>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1" name="Google Shape;521;p24"/>
          <p:cNvGrpSpPr/>
          <p:nvPr/>
        </p:nvGrpSpPr>
        <p:grpSpPr>
          <a:xfrm>
            <a:off x="6789168" y="1684647"/>
            <a:ext cx="583817" cy="580314"/>
            <a:chOff x="3541011" y="3367320"/>
            <a:chExt cx="348257" cy="346188"/>
          </a:xfrm>
        </p:grpSpPr>
        <p:sp>
          <p:nvSpPr>
            <p:cNvPr id="522" name="Google Shape;522;p24"/>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24"/>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24"/>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24"/>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51"/>
          <p:cNvSpPr txBox="1">
            <a:spLocks noGrp="1"/>
          </p:cNvSpPr>
          <p:nvPr>
            <p:ph type="ctrTitle"/>
          </p:nvPr>
        </p:nvSpPr>
        <p:spPr>
          <a:xfrm>
            <a:off x="580150" y="0"/>
            <a:ext cx="54789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dirty="0"/>
              <a:t>XGBoost Model</a:t>
            </a:r>
            <a:endParaRPr dirty="0"/>
          </a:p>
        </p:txBody>
      </p:sp>
      <p:sp>
        <p:nvSpPr>
          <p:cNvPr id="930" name="Google Shape;930;p51"/>
          <p:cNvSpPr/>
          <p:nvPr/>
        </p:nvSpPr>
        <p:spPr>
          <a:xfrm>
            <a:off x="1143200" y="4267825"/>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51"/>
          <p:cNvSpPr/>
          <p:nvPr/>
        </p:nvSpPr>
        <p:spPr>
          <a:xfrm>
            <a:off x="2810075" y="4267825"/>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32" name="Google Shape;932;p51"/>
          <p:cNvPicPr preferRelativeResize="0"/>
          <p:nvPr/>
        </p:nvPicPr>
        <p:blipFill>
          <a:blip r:embed="rId3">
            <a:alphaModFix/>
          </a:blip>
          <a:stretch>
            <a:fillRect/>
          </a:stretch>
        </p:blipFill>
        <p:spPr>
          <a:xfrm>
            <a:off x="792274" y="2560350"/>
            <a:ext cx="3405300" cy="2340200"/>
          </a:xfrm>
          <a:prstGeom prst="rect">
            <a:avLst/>
          </a:prstGeom>
          <a:noFill/>
          <a:ln>
            <a:noFill/>
          </a:ln>
        </p:spPr>
      </p:pic>
      <p:pic>
        <p:nvPicPr>
          <p:cNvPr id="933" name="Google Shape;933;p51"/>
          <p:cNvPicPr preferRelativeResize="0"/>
          <p:nvPr/>
        </p:nvPicPr>
        <p:blipFill>
          <a:blip r:embed="rId4">
            <a:alphaModFix/>
          </a:blip>
          <a:stretch>
            <a:fillRect/>
          </a:stretch>
        </p:blipFill>
        <p:spPr>
          <a:xfrm>
            <a:off x="4476950" y="641400"/>
            <a:ext cx="4127424" cy="4259150"/>
          </a:xfrm>
          <a:prstGeom prst="rect">
            <a:avLst/>
          </a:prstGeom>
          <a:noFill/>
          <a:ln>
            <a:noFill/>
          </a:ln>
        </p:spPr>
      </p:pic>
      <p:pic>
        <p:nvPicPr>
          <p:cNvPr id="934" name="Google Shape;934;p51"/>
          <p:cNvPicPr preferRelativeResize="0"/>
          <p:nvPr/>
        </p:nvPicPr>
        <p:blipFill>
          <a:blip r:embed="rId5">
            <a:alphaModFix/>
          </a:blip>
          <a:stretch>
            <a:fillRect/>
          </a:stretch>
        </p:blipFill>
        <p:spPr>
          <a:xfrm>
            <a:off x="717673" y="641400"/>
            <a:ext cx="3479900" cy="1635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52"/>
          <p:cNvSpPr txBox="1">
            <a:spLocks noGrp="1"/>
          </p:cNvSpPr>
          <p:nvPr>
            <p:ph type="ctrTitle"/>
          </p:nvPr>
        </p:nvSpPr>
        <p:spPr>
          <a:xfrm>
            <a:off x="580150" y="0"/>
            <a:ext cx="54789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dirty="0"/>
              <a:t>Light GBM Model</a:t>
            </a:r>
            <a:endParaRPr dirty="0"/>
          </a:p>
        </p:txBody>
      </p:sp>
      <p:sp>
        <p:nvSpPr>
          <p:cNvPr id="940" name="Google Shape;940;p52"/>
          <p:cNvSpPr/>
          <p:nvPr/>
        </p:nvSpPr>
        <p:spPr>
          <a:xfrm>
            <a:off x="1143200" y="4267825"/>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52"/>
          <p:cNvSpPr/>
          <p:nvPr/>
        </p:nvSpPr>
        <p:spPr>
          <a:xfrm>
            <a:off x="2810075" y="4267825"/>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42" name="Google Shape;942;p52"/>
          <p:cNvPicPr preferRelativeResize="0"/>
          <p:nvPr/>
        </p:nvPicPr>
        <p:blipFill>
          <a:blip r:embed="rId3">
            <a:alphaModFix/>
          </a:blip>
          <a:stretch>
            <a:fillRect/>
          </a:stretch>
        </p:blipFill>
        <p:spPr>
          <a:xfrm>
            <a:off x="665000" y="2042575"/>
            <a:ext cx="3988950" cy="2543475"/>
          </a:xfrm>
          <a:prstGeom prst="rect">
            <a:avLst/>
          </a:prstGeom>
          <a:noFill/>
          <a:ln>
            <a:noFill/>
          </a:ln>
        </p:spPr>
      </p:pic>
      <p:pic>
        <p:nvPicPr>
          <p:cNvPr id="943" name="Google Shape;943;p52"/>
          <p:cNvPicPr preferRelativeResize="0"/>
          <p:nvPr/>
        </p:nvPicPr>
        <p:blipFill>
          <a:blip r:embed="rId4">
            <a:alphaModFix/>
          </a:blip>
          <a:stretch>
            <a:fillRect/>
          </a:stretch>
        </p:blipFill>
        <p:spPr>
          <a:xfrm>
            <a:off x="665000" y="654000"/>
            <a:ext cx="4117850" cy="1281350"/>
          </a:xfrm>
          <a:prstGeom prst="rect">
            <a:avLst/>
          </a:prstGeom>
          <a:noFill/>
          <a:ln>
            <a:noFill/>
          </a:ln>
        </p:spPr>
      </p:pic>
      <p:pic>
        <p:nvPicPr>
          <p:cNvPr id="944" name="Google Shape;944;p52"/>
          <p:cNvPicPr preferRelativeResize="0"/>
          <p:nvPr/>
        </p:nvPicPr>
        <p:blipFill>
          <a:blip r:embed="rId5">
            <a:alphaModFix/>
          </a:blip>
          <a:stretch>
            <a:fillRect/>
          </a:stretch>
        </p:blipFill>
        <p:spPr>
          <a:xfrm>
            <a:off x="4934125" y="708750"/>
            <a:ext cx="3808549" cy="3877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53"/>
          <p:cNvSpPr txBox="1">
            <a:spLocks noGrp="1"/>
          </p:cNvSpPr>
          <p:nvPr>
            <p:ph type="ctrTitle"/>
          </p:nvPr>
        </p:nvSpPr>
        <p:spPr>
          <a:xfrm>
            <a:off x="580150" y="0"/>
            <a:ext cx="54789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dirty="0"/>
              <a:t>CatBoost Model</a:t>
            </a:r>
            <a:endParaRPr dirty="0"/>
          </a:p>
        </p:txBody>
      </p:sp>
      <p:sp>
        <p:nvSpPr>
          <p:cNvPr id="950" name="Google Shape;950;p53"/>
          <p:cNvSpPr/>
          <p:nvPr/>
        </p:nvSpPr>
        <p:spPr>
          <a:xfrm>
            <a:off x="1143200" y="4267825"/>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53"/>
          <p:cNvSpPr/>
          <p:nvPr/>
        </p:nvSpPr>
        <p:spPr>
          <a:xfrm>
            <a:off x="2810075" y="4267825"/>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52" name="Google Shape;952;p53"/>
          <p:cNvPicPr preferRelativeResize="0"/>
          <p:nvPr/>
        </p:nvPicPr>
        <p:blipFill>
          <a:blip r:embed="rId3">
            <a:alphaModFix/>
          </a:blip>
          <a:stretch>
            <a:fillRect/>
          </a:stretch>
        </p:blipFill>
        <p:spPr>
          <a:xfrm>
            <a:off x="713900" y="2115025"/>
            <a:ext cx="3514650" cy="2438675"/>
          </a:xfrm>
          <a:prstGeom prst="rect">
            <a:avLst/>
          </a:prstGeom>
          <a:noFill/>
          <a:ln>
            <a:noFill/>
          </a:ln>
        </p:spPr>
      </p:pic>
      <p:pic>
        <p:nvPicPr>
          <p:cNvPr id="953" name="Google Shape;953;p53"/>
          <p:cNvPicPr preferRelativeResize="0"/>
          <p:nvPr/>
        </p:nvPicPr>
        <p:blipFill>
          <a:blip r:embed="rId4">
            <a:alphaModFix/>
          </a:blip>
          <a:stretch>
            <a:fillRect/>
          </a:stretch>
        </p:blipFill>
        <p:spPr>
          <a:xfrm>
            <a:off x="4400750" y="788975"/>
            <a:ext cx="4358175" cy="3764725"/>
          </a:xfrm>
          <a:prstGeom prst="rect">
            <a:avLst/>
          </a:prstGeom>
          <a:noFill/>
          <a:ln>
            <a:noFill/>
          </a:ln>
        </p:spPr>
      </p:pic>
      <p:pic>
        <p:nvPicPr>
          <p:cNvPr id="954" name="Google Shape;954;p53"/>
          <p:cNvPicPr preferRelativeResize="0"/>
          <p:nvPr/>
        </p:nvPicPr>
        <p:blipFill>
          <a:blip r:embed="rId5">
            <a:alphaModFix/>
          </a:blip>
          <a:stretch>
            <a:fillRect/>
          </a:stretch>
        </p:blipFill>
        <p:spPr>
          <a:xfrm>
            <a:off x="713912" y="730000"/>
            <a:ext cx="3580700" cy="1242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54"/>
          <p:cNvSpPr txBox="1">
            <a:spLocks noGrp="1"/>
          </p:cNvSpPr>
          <p:nvPr>
            <p:ph type="ctrTitle"/>
          </p:nvPr>
        </p:nvSpPr>
        <p:spPr>
          <a:xfrm>
            <a:off x="618825" y="411675"/>
            <a:ext cx="4727700" cy="57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b="1"/>
              <a:t>Stacking Ensemble Learning</a:t>
            </a:r>
            <a:endParaRPr b="1"/>
          </a:p>
        </p:txBody>
      </p:sp>
      <p:sp>
        <p:nvSpPr>
          <p:cNvPr id="960" name="Google Shape;960;p54"/>
          <p:cNvSpPr/>
          <p:nvPr/>
        </p:nvSpPr>
        <p:spPr>
          <a:xfrm>
            <a:off x="1143200" y="4267825"/>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54"/>
          <p:cNvSpPr/>
          <p:nvPr/>
        </p:nvSpPr>
        <p:spPr>
          <a:xfrm>
            <a:off x="2810075" y="4267825"/>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54"/>
          <p:cNvSpPr txBox="1"/>
          <p:nvPr/>
        </p:nvSpPr>
        <p:spPr>
          <a:xfrm>
            <a:off x="618825" y="1057950"/>
            <a:ext cx="8056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lt1"/>
                </a:solidFill>
                <a:latin typeface="Maven Pro"/>
                <a:ea typeface="Maven Pro"/>
                <a:cs typeface="Maven Pro"/>
                <a:sym typeface="Maven Pro"/>
              </a:rPr>
              <a:t>As a result of hyper parameter optimization, a vote is made between the algorithms that give the best AUC value.</a:t>
            </a:r>
          </a:p>
          <a:p>
            <a:pPr marL="0" lvl="0" indent="0" algn="l" rtl="0">
              <a:spcBef>
                <a:spcPts val="0"/>
              </a:spcBef>
              <a:spcAft>
                <a:spcPts val="0"/>
              </a:spcAft>
              <a:buNone/>
            </a:pPr>
            <a:endParaRPr lang="en-GB" dirty="0">
              <a:solidFill>
                <a:schemeClr val="lt1"/>
              </a:solidFill>
              <a:latin typeface="Maven Pro"/>
              <a:ea typeface="Maven Pro"/>
              <a:cs typeface="Maven Pro"/>
              <a:sym typeface="Maven Pro"/>
            </a:endParaRPr>
          </a:p>
          <a:p>
            <a:pPr marL="0" lvl="0" indent="0" algn="l" rtl="0">
              <a:spcBef>
                <a:spcPts val="0"/>
              </a:spcBef>
              <a:spcAft>
                <a:spcPts val="0"/>
              </a:spcAft>
              <a:buNone/>
            </a:pPr>
            <a:r>
              <a:rPr lang="en-GB" dirty="0">
                <a:solidFill>
                  <a:schemeClr val="lt1"/>
                </a:solidFill>
                <a:latin typeface="Maven Pro"/>
                <a:ea typeface="Maven Pro"/>
                <a:cs typeface="Maven Pro"/>
                <a:sym typeface="Maven Pro"/>
              </a:rPr>
              <a:t>A vote is made according to each model, and as a result, the voting value is 82%. So we got an average result close to our models.</a:t>
            </a:r>
            <a:endParaRPr dirty="0">
              <a:solidFill>
                <a:schemeClr val="lt1"/>
              </a:solidFill>
              <a:latin typeface="Maven Pro"/>
              <a:ea typeface="Maven Pro"/>
              <a:cs typeface="Maven Pro"/>
              <a:sym typeface="Maven Pro"/>
            </a:endParaRPr>
          </a:p>
        </p:txBody>
      </p:sp>
      <p:pic>
        <p:nvPicPr>
          <p:cNvPr id="963" name="Google Shape;963;p54"/>
          <p:cNvPicPr preferRelativeResize="0"/>
          <p:nvPr/>
        </p:nvPicPr>
        <p:blipFill>
          <a:blip r:embed="rId3">
            <a:alphaModFix/>
          </a:blip>
          <a:stretch>
            <a:fillRect/>
          </a:stretch>
        </p:blipFill>
        <p:spPr>
          <a:xfrm>
            <a:off x="683275" y="2555563"/>
            <a:ext cx="3381375" cy="352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55"/>
          <p:cNvSpPr txBox="1">
            <a:spLocks noGrp="1"/>
          </p:cNvSpPr>
          <p:nvPr>
            <p:ph type="ctrTitle"/>
          </p:nvPr>
        </p:nvSpPr>
        <p:spPr>
          <a:xfrm>
            <a:off x="1715075" y="1742775"/>
            <a:ext cx="3699300" cy="837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3600"/>
              <a:buFont typeface="Arial"/>
              <a:buNone/>
            </a:pPr>
            <a:r>
              <a:rPr lang="en" sz="3000">
                <a:solidFill>
                  <a:srgbClr val="FFFFFF"/>
                </a:solidFill>
              </a:rPr>
              <a:t>FEAUTURE SELECTION</a:t>
            </a:r>
            <a:endParaRPr sz="6200"/>
          </a:p>
        </p:txBody>
      </p:sp>
      <p:sp>
        <p:nvSpPr>
          <p:cNvPr id="969" name="Google Shape;969;p55"/>
          <p:cNvSpPr txBox="1">
            <a:spLocks noGrp="1"/>
          </p:cNvSpPr>
          <p:nvPr>
            <p:ph type="subTitle" idx="1"/>
          </p:nvPr>
        </p:nvSpPr>
        <p:spPr>
          <a:xfrm>
            <a:off x="1791587" y="2417450"/>
            <a:ext cx="3101400" cy="104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000"/>
              <a:buNone/>
            </a:pPr>
            <a:r>
              <a:rPr lang="tr-TR" dirty="0"/>
              <a:t>Model </a:t>
            </a:r>
            <a:r>
              <a:rPr lang="tr-TR" dirty="0" err="1"/>
              <a:t>complexity</a:t>
            </a:r>
            <a:r>
              <a:rPr lang="tr-TR" dirty="0"/>
              <a:t> </a:t>
            </a:r>
            <a:r>
              <a:rPr lang="tr-TR" dirty="0" err="1"/>
              <a:t>removal</a:t>
            </a:r>
            <a:endParaRPr dirty="0"/>
          </a:p>
        </p:txBody>
      </p:sp>
      <p:sp>
        <p:nvSpPr>
          <p:cNvPr id="970" name="Google Shape;970;p55"/>
          <p:cNvSpPr/>
          <p:nvPr/>
        </p:nvSpPr>
        <p:spPr>
          <a:xfrm>
            <a:off x="5782875" y="1868575"/>
            <a:ext cx="1085100" cy="1085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55"/>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solidFill>
                  <a:schemeClr val="dk2"/>
                </a:solidFill>
              </a:rPr>
              <a:t>04</a:t>
            </a:r>
            <a:endParaRPr>
              <a:solidFill>
                <a:schemeClr val="dk2"/>
              </a:solidFill>
            </a:endParaRPr>
          </a:p>
        </p:txBody>
      </p:sp>
      <p:sp>
        <p:nvSpPr>
          <p:cNvPr id="972" name="Google Shape;972;p55"/>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55"/>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74" name="Google Shape;974;p55"/>
          <p:cNvCxnSpPr>
            <a:stCxn id="970"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56"/>
          <p:cNvSpPr txBox="1">
            <a:spLocks noGrp="1"/>
          </p:cNvSpPr>
          <p:nvPr>
            <p:ph type="ctrTitle"/>
          </p:nvPr>
        </p:nvSpPr>
        <p:spPr>
          <a:xfrm>
            <a:off x="672050" y="411675"/>
            <a:ext cx="47277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tr-TR" dirty="0">
                <a:solidFill>
                  <a:srgbClr val="FFFFFF"/>
                </a:solidFill>
              </a:rPr>
              <a:t>CORRELATION MATRIX</a:t>
            </a:r>
            <a:endParaRPr dirty="0"/>
          </a:p>
        </p:txBody>
      </p:sp>
      <p:sp>
        <p:nvSpPr>
          <p:cNvPr id="980" name="Google Shape;980;p56"/>
          <p:cNvSpPr/>
          <p:nvPr/>
        </p:nvSpPr>
        <p:spPr>
          <a:xfrm>
            <a:off x="7008600" y="4719025"/>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56"/>
          <p:cNvSpPr/>
          <p:nvPr/>
        </p:nvSpPr>
        <p:spPr>
          <a:xfrm>
            <a:off x="8675475" y="4719025"/>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82" name="Google Shape;982;p56"/>
          <p:cNvPicPr preferRelativeResize="0"/>
          <p:nvPr/>
        </p:nvPicPr>
        <p:blipFill rotWithShape="1">
          <a:blip r:embed="rId3">
            <a:alphaModFix/>
          </a:blip>
          <a:srcRect t="7045"/>
          <a:stretch/>
        </p:blipFill>
        <p:spPr>
          <a:xfrm>
            <a:off x="3778500" y="2924772"/>
            <a:ext cx="5142100" cy="1190228"/>
          </a:xfrm>
          <a:prstGeom prst="rect">
            <a:avLst/>
          </a:prstGeom>
          <a:noFill/>
          <a:ln>
            <a:noFill/>
          </a:ln>
        </p:spPr>
      </p:pic>
      <p:pic>
        <p:nvPicPr>
          <p:cNvPr id="983" name="Google Shape;983;p56"/>
          <p:cNvPicPr preferRelativeResize="0"/>
          <p:nvPr/>
        </p:nvPicPr>
        <p:blipFill rotWithShape="1">
          <a:blip r:embed="rId4">
            <a:alphaModFix/>
          </a:blip>
          <a:srcRect t="5087"/>
          <a:stretch/>
        </p:blipFill>
        <p:spPr>
          <a:xfrm>
            <a:off x="3778500" y="1561338"/>
            <a:ext cx="3505583" cy="1363434"/>
          </a:xfrm>
          <a:prstGeom prst="rect">
            <a:avLst/>
          </a:prstGeom>
          <a:noFill/>
          <a:ln>
            <a:noFill/>
          </a:ln>
        </p:spPr>
      </p:pic>
      <p:sp>
        <p:nvSpPr>
          <p:cNvPr id="984" name="Google Shape;984;p56"/>
          <p:cNvSpPr txBox="1"/>
          <p:nvPr/>
        </p:nvSpPr>
        <p:spPr>
          <a:xfrm>
            <a:off x="672050" y="1197650"/>
            <a:ext cx="84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Maven Pro"/>
              <a:ea typeface="Maven Pro"/>
              <a:cs typeface="Maven Pro"/>
              <a:sym typeface="Maven Pro"/>
            </a:endParaRPr>
          </a:p>
        </p:txBody>
      </p:sp>
      <p:pic>
        <p:nvPicPr>
          <p:cNvPr id="985" name="Google Shape;985;p56"/>
          <p:cNvPicPr preferRelativeResize="0"/>
          <p:nvPr/>
        </p:nvPicPr>
        <p:blipFill>
          <a:blip r:embed="rId5">
            <a:alphaModFix/>
          </a:blip>
          <a:stretch>
            <a:fillRect/>
          </a:stretch>
        </p:blipFill>
        <p:spPr>
          <a:xfrm>
            <a:off x="593700" y="1197650"/>
            <a:ext cx="2614062" cy="3017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57"/>
          <p:cNvSpPr txBox="1">
            <a:spLocks noGrp="1"/>
          </p:cNvSpPr>
          <p:nvPr>
            <p:ph type="ctrTitle"/>
          </p:nvPr>
        </p:nvSpPr>
        <p:spPr>
          <a:xfrm>
            <a:off x="672050" y="411675"/>
            <a:ext cx="47277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solidFill>
                  <a:srgbClr val="FFFFFF"/>
                </a:solidFill>
              </a:rPr>
              <a:t>FEAUTURE IMPORTANCE</a:t>
            </a:r>
            <a:endParaRPr/>
          </a:p>
        </p:txBody>
      </p:sp>
      <p:sp>
        <p:nvSpPr>
          <p:cNvPr id="991" name="Google Shape;991;p57"/>
          <p:cNvSpPr/>
          <p:nvPr/>
        </p:nvSpPr>
        <p:spPr>
          <a:xfrm>
            <a:off x="1143200" y="4267825"/>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57"/>
          <p:cNvSpPr/>
          <p:nvPr/>
        </p:nvSpPr>
        <p:spPr>
          <a:xfrm>
            <a:off x="2810075" y="4267825"/>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57"/>
          <p:cNvSpPr txBox="1"/>
          <p:nvPr/>
        </p:nvSpPr>
        <p:spPr>
          <a:xfrm>
            <a:off x="812425" y="1625150"/>
            <a:ext cx="733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994" name="Google Shape;994;p57"/>
          <p:cNvSpPr txBox="1"/>
          <p:nvPr/>
        </p:nvSpPr>
        <p:spPr>
          <a:xfrm>
            <a:off x="672050" y="1367350"/>
            <a:ext cx="7332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chemeClr val="lt1"/>
                </a:solidFill>
                <a:latin typeface="Maven Pro"/>
                <a:ea typeface="Maven Pro"/>
                <a:cs typeface="Maven Pro"/>
                <a:sym typeface="Maven Pro"/>
              </a:rPr>
              <a:t>RF FEAUTURE IMPORTANCE</a:t>
            </a:r>
            <a:endParaRPr b="1" u="sng">
              <a:solidFill>
                <a:schemeClr val="lt1"/>
              </a:solidFill>
              <a:latin typeface="Maven Pro"/>
              <a:ea typeface="Maven Pro"/>
              <a:cs typeface="Maven Pro"/>
              <a:sym typeface="Maven Pro"/>
            </a:endParaRPr>
          </a:p>
          <a:p>
            <a:pPr marL="0" lvl="0" indent="0" algn="l" rtl="0">
              <a:spcBef>
                <a:spcPts val="0"/>
              </a:spcBef>
              <a:spcAft>
                <a:spcPts val="0"/>
              </a:spcAft>
              <a:buNone/>
            </a:pPr>
            <a:endParaRPr b="1" u="sng">
              <a:solidFill>
                <a:schemeClr val="lt1"/>
              </a:solidFill>
              <a:latin typeface="Maven Pro"/>
              <a:ea typeface="Maven Pro"/>
              <a:cs typeface="Maven Pro"/>
              <a:sym typeface="Maven Pro"/>
            </a:endParaRPr>
          </a:p>
        </p:txBody>
      </p:sp>
      <p:pic>
        <p:nvPicPr>
          <p:cNvPr id="995" name="Google Shape;995;p57"/>
          <p:cNvPicPr preferRelativeResize="0"/>
          <p:nvPr/>
        </p:nvPicPr>
        <p:blipFill>
          <a:blip r:embed="rId3">
            <a:alphaModFix/>
          </a:blip>
          <a:stretch>
            <a:fillRect/>
          </a:stretch>
        </p:blipFill>
        <p:spPr>
          <a:xfrm>
            <a:off x="812425" y="1804925"/>
            <a:ext cx="7631476" cy="2462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58"/>
          <p:cNvSpPr txBox="1">
            <a:spLocks noGrp="1"/>
          </p:cNvSpPr>
          <p:nvPr>
            <p:ph type="ctrTitle"/>
          </p:nvPr>
        </p:nvSpPr>
        <p:spPr>
          <a:xfrm>
            <a:off x="672050" y="411675"/>
            <a:ext cx="47277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solidFill>
                  <a:srgbClr val="FFFFFF"/>
                </a:solidFill>
              </a:rPr>
              <a:t>FEAUTURE IMPORTANCE</a:t>
            </a:r>
            <a:endParaRPr/>
          </a:p>
        </p:txBody>
      </p:sp>
      <p:sp>
        <p:nvSpPr>
          <p:cNvPr id="1001" name="Google Shape;1001;p58"/>
          <p:cNvSpPr/>
          <p:nvPr/>
        </p:nvSpPr>
        <p:spPr>
          <a:xfrm>
            <a:off x="1143200" y="4267825"/>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58"/>
          <p:cNvSpPr/>
          <p:nvPr/>
        </p:nvSpPr>
        <p:spPr>
          <a:xfrm>
            <a:off x="2810075" y="4267825"/>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58"/>
          <p:cNvSpPr txBox="1"/>
          <p:nvPr/>
        </p:nvSpPr>
        <p:spPr>
          <a:xfrm>
            <a:off x="812425" y="1625150"/>
            <a:ext cx="733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1004" name="Google Shape;1004;p58"/>
          <p:cNvSpPr txBox="1"/>
          <p:nvPr/>
        </p:nvSpPr>
        <p:spPr>
          <a:xfrm>
            <a:off x="672050" y="1367350"/>
            <a:ext cx="7332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chemeClr val="lt1"/>
                </a:solidFill>
                <a:latin typeface="Maven Pro"/>
                <a:ea typeface="Maven Pro"/>
                <a:cs typeface="Maven Pro"/>
                <a:sym typeface="Maven Pro"/>
              </a:rPr>
              <a:t>GBM FEAUTURE IMPORTANCE</a:t>
            </a:r>
            <a:endParaRPr b="1" u="sng">
              <a:solidFill>
                <a:schemeClr val="lt1"/>
              </a:solidFill>
              <a:latin typeface="Maven Pro"/>
              <a:ea typeface="Maven Pro"/>
              <a:cs typeface="Maven Pro"/>
              <a:sym typeface="Maven Pro"/>
            </a:endParaRPr>
          </a:p>
          <a:p>
            <a:pPr marL="0" lvl="0" indent="0" algn="l" rtl="0">
              <a:spcBef>
                <a:spcPts val="0"/>
              </a:spcBef>
              <a:spcAft>
                <a:spcPts val="0"/>
              </a:spcAft>
              <a:buNone/>
            </a:pPr>
            <a:endParaRPr b="1" u="sng">
              <a:solidFill>
                <a:schemeClr val="lt1"/>
              </a:solidFill>
              <a:latin typeface="Maven Pro"/>
              <a:ea typeface="Maven Pro"/>
              <a:cs typeface="Maven Pro"/>
              <a:sym typeface="Maven Pro"/>
            </a:endParaRPr>
          </a:p>
        </p:txBody>
      </p:sp>
      <p:pic>
        <p:nvPicPr>
          <p:cNvPr id="1005" name="Google Shape;1005;p58"/>
          <p:cNvPicPr preferRelativeResize="0"/>
          <p:nvPr/>
        </p:nvPicPr>
        <p:blipFill>
          <a:blip r:embed="rId3">
            <a:alphaModFix/>
          </a:blip>
          <a:stretch>
            <a:fillRect/>
          </a:stretch>
        </p:blipFill>
        <p:spPr>
          <a:xfrm>
            <a:off x="718688" y="1824413"/>
            <a:ext cx="7706625" cy="2231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59"/>
          <p:cNvSpPr txBox="1">
            <a:spLocks noGrp="1"/>
          </p:cNvSpPr>
          <p:nvPr>
            <p:ph type="ctrTitle"/>
          </p:nvPr>
        </p:nvSpPr>
        <p:spPr>
          <a:xfrm>
            <a:off x="672050" y="411675"/>
            <a:ext cx="47277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solidFill>
                  <a:srgbClr val="FFFFFF"/>
                </a:solidFill>
              </a:rPr>
              <a:t>FEAUTURE IMPORTANCE</a:t>
            </a:r>
            <a:endParaRPr/>
          </a:p>
        </p:txBody>
      </p:sp>
      <p:sp>
        <p:nvSpPr>
          <p:cNvPr id="1011" name="Google Shape;1011;p59"/>
          <p:cNvSpPr/>
          <p:nvPr/>
        </p:nvSpPr>
        <p:spPr>
          <a:xfrm>
            <a:off x="1143200" y="4267825"/>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59"/>
          <p:cNvSpPr/>
          <p:nvPr/>
        </p:nvSpPr>
        <p:spPr>
          <a:xfrm>
            <a:off x="2810075" y="4267825"/>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59"/>
          <p:cNvSpPr txBox="1"/>
          <p:nvPr/>
        </p:nvSpPr>
        <p:spPr>
          <a:xfrm>
            <a:off x="812425" y="1625150"/>
            <a:ext cx="733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1014" name="Google Shape;1014;p59"/>
          <p:cNvSpPr txBox="1"/>
          <p:nvPr/>
        </p:nvSpPr>
        <p:spPr>
          <a:xfrm>
            <a:off x="720850" y="1328650"/>
            <a:ext cx="7332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chemeClr val="lt1"/>
                </a:solidFill>
                <a:latin typeface="Maven Pro"/>
                <a:ea typeface="Maven Pro"/>
                <a:cs typeface="Maven Pro"/>
                <a:sym typeface="Maven Pro"/>
              </a:rPr>
              <a:t>XGBOOST FEAUTURE IMPORTANCE</a:t>
            </a:r>
            <a:endParaRPr b="1" u="sng">
              <a:solidFill>
                <a:schemeClr val="lt1"/>
              </a:solidFill>
              <a:latin typeface="Maven Pro"/>
              <a:ea typeface="Maven Pro"/>
              <a:cs typeface="Maven Pro"/>
              <a:sym typeface="Maven Pro"/>
            </a:endParaRPr>
          </a:p>
          <a:p>
            <a:pPr marL="0" lvl="0" indent="0" algn="l" rtl="0">
              <a:spcBef>
                <a:spcPts val="0"/>
              </a:spcBef>
              <a:spcAft>
                <a:spcPts val="0"/>
              </a:spcAft>
              <a:buNone/>
            </a:pPr>
            <a:endParaRPr b="1" u="sng">
              <a:solidFill>
                <a:schemeClr val="lt1"/>
              </a:solidFill>
              <a:latin typeface="Maven Pro"/>
              <a:ea typeface="Maven Pro"/>
              <a:cs typeface="Maven Pro"/>
              <a:sym typeface="Maven Pro"/>
            </a:endParaRPr>
          </a:p>
        </p:txBody>
      </p:sp>
      <p:pic>
        <p:nvPicPr>
          <p:cNvPr id="1015" name="Google Shape;1015;p59"/>
          <p:cNvPicPr preferRelativeResize="0"/>
          <p:nvPr/>
        </p:nvPicPr>
        <p:blipFill>
          <a:blip r:embed="rId3">
            <a:alphaModFix/>
          </a:blip>
          <a:stretch>
            <a:fillRect/>
          </a:stretch>
        </p:blipFill>
        <p:spPr>
          <a:xfrm>
            <a:off x="720850" y="1868350"/>
            <a:ext cx="7515450" cy="2611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60"/>
          <p:cNvSpPr txBox="1">
            <a:spLocks noGrp="1"/>
          </p:cNvSpPr>
          <p:nvPr>
            <p:ph type="ctrTitle"/>
          </p:nvPr>
        </p:nvSpPr>
        <p:spPr>
          <a:xfrm>
            <a:off x="672050" y="411675"/>
            <a:ext cx="47277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solidFill>
                  <a:srgbClr val="FFFFFF"/>
                </a:solidFill>
              </a:rPr>
              <a:t>FEAUTURE IMPORTANCE</a:t>
            </a:r>
            <a:endParaRPr/>
          </a:p>
        </p:txBody>
      </p:sp>
      <p:sp>
        <p:nvSpPr>
          <p:cNvPr id="1021" name="Google Shape;1021;p60"/>
          <p:cNvSpPr/>
          <p:nvPr/>
        </p:nvSpPr>
        <p:spPr>
          <a:xfrm>
            <a:off x="1143200" y="4267825"/>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60"/>
          <p:cNvSpPr/>
          <p:nvPr/>
        </p:nvSpPr>
        <p:spPr>
          <a:xfrm>
            <a:off x="2810075" y="4267825"/>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60"/>
          <p:cNvSpPr txBox="1"/>
          <p:nvPr/>
        </p:nvSpPr>
        <p:spPr>
          <a:xfrm>
            <a:off x="812425" y="1625150"/>
            <a:ext cx="733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1024" name="Google Shape;1024;p60"/>
          <p:cNvSpPr txBox="1"/>
          <p:nvPr/>
        </p:nvSpPr>
        <p:spPr>
          <a:xfrm>
            <a:off x="672050" y="1367350"/>
            <a:ext cx="7332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chemeClr val="lt1"/>
                </a:solidFill>
                <a:latin typeface="Maven Pro"/>
                <a:ea typeface="Maven Pro"/>
                <a:cs typeface="Maven Pro"/>
                <a:sym typeface="Maven Pro"/>
              </a:rPr>
              <a:t>LİGHTGBM FEAUTURE IMPORTANCE</a:t>
            </a:r>
            <a:endParaRPr b="1" u="sng">
              <a:solidFill>
                <a:schemeClr val="lt1"/>
              </a:solidFill>
              <a:latin typeface="Maven Pro"/>
              <a:ea typeface="Maven Pro"/>
              <a:cs typeface="Maven Pro"/>
              <a:sym typeface="Maven Pro"/>
            </a:endParaRPr>
          </a:p>
          <a:p>
            <a:pPr marL="0" lvl="0" indent="0" algn="l" rtl="0">
              <a:spcBef>
                <a:spcPts val="0"/>
              </a:spcBef>
              <a:spcAft>
                <a:spcPts val="0"/>
              </a:spcAft>
              <a:buNone/>
            </a:pPr>
            <a:endParaRPr b="1" u="sng">
              <a:solidFill>
                <a:schemeClr val="lt1"/>
              </a:solidFill>
              <a:latin typeface="Maven Pro"/>
              <a:ea typeface="Maven Pro"/>
              <a:cs typeface="Maven Pro"/>
              <a:sym typeface="Maven Pro"/>
            </a:endParaRPr>
          </a:p>
        </p:txBody>
      </p:sp>
      <p:pic>
        <p:nvPicPr>
          <p:cNvPr id="1025" name="Google Shape;1025;p60"/>
          <p:cNvPicPr preferRelativeResize="0"/>
          <p:nvPr/>
        </p:nvPicPr>
        <p:blipFill>
          <a:blip r:embed="rId3">
            <a:alphaModFix/>
          </a:blip>
          <a:stretch>
            <a:fillRect/>
          </a:stretch>
        </p:blipFill>
        <p:spPr>
          <a:xfrm>
            <a:off x="724763" y="1907025"/>
            <a:ext cx="7797625" cy="2576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5"/>
          <p:cNvSpPr txBox="1">
            <a:spLocks noGrp="1"/>
          </p:cNvSpPr>
          <p:nvPr>
            <p:ph type="body" idx="1"/>
          </p:nvPr>
        </p:nvSpPr>
        <p:spPr>
          <a:xfrm>
            <a:off x="618825" y="989475"/>
            <a:ext cx="4653900" cy="322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GB" sz="1600" dirty="0"/>
              <a:t>The bank develops a new product for commercial customers. As a result of the studies, customers with annual net sales of more than 5 million TL are considered to be the most suitable audience to offer this new product. For this reason, we aimed to establish the best model and estimate the target audience by examining the statistical relationships between them by obtaining new variables with the information of customers with incomplete financial information and 10 variables consisting of 11 K records.</a:t>
            </a:r>
            <a:endParaRPr sz="1600" dirty="0"/>
          </a:p>
        </p:txBody>
      </p:sp>
      <p:sp>
        <p:nvSpPr>
          <p:cNvPr id="531" name="Google Shape;531;p25"/>
          <p:cNvSpPr txBox="1">
            <a:spLocks noGrp="1"/>
          </p:cNvSpPr>
          <p:nvPr>
            <p:ph type="ctrTitle"/>
          </p:nvPr>
        </p:nvSpPr>
        <p:spPr>
          <a:xfrm>
            <a:off x="618825" y="411675"/>
            <a:ext cx="26865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tr-TR" dirty="0"/>
              <a:t>OUR PROJECT</a:t>
            </a:r>
            <a:endParaRPr dirty="0"/>
          </a:p>
        </p:txBody>
      </p:sp>
      <p:grpSp>
        <p:nvGrpSpPr>
          <p:cNvPr id="532" name="Google Shape;532;p25"/>
          <p:cNvGrpSpPr/>
          <p:nvPr/>
        </p:nvGrpSpPr>
        <p:grpSpPr>
          <a:xfrm>
            <a:off x="6233918" y="147527"/>
            <a:ext cx="2291257" cy="2922300"/>
            <a:chOff x="4882900" y="-64350"/>
            <a:chExt cx="2493750" cy="2922300"/>
          </a:xfrm>
        </p:grpSpPr>
        <p:sp>
          <p:nvSpPr>
            <p:cNvPr id="533" name="Google Shape;533;p25"/>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25"/>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25"/>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25"/>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25"/>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61"/>
          <p:cNvSpPr txBox="1">
            <a:spLocks noGrp="1"/>
          </p:cNvSpPr>
          <p:nvPr>
            <p:ph type="ctrTitle"/>
          </p:nvPr>
        </p:nvSpPr>
        <p:spPr>
          <a:xfrm>
            <a:off x="672050" y="411675"/>
            <a:ext cx="47277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solidFill>
                  <a:srgbClr val="FFFFFF"/>
                </a:solidFill>
              </a:rPr>
              <a:t>FEAUTURE IMPORTANCE</a:t>
            </a:r>
            <a:endParaRPr/>
          </a:p>
        </p:txBody>
      </p:sp>
      <p:sp>
        <p:nvSpPr>
          <p:cNvPr id="1031" name="Google Shape;1031;p61"/>
          <p:cNvSpPr/>
          <p:nvPr/>
        </p:nvSpPr>
        <p:spPr>
          <a:xfrm>
            <a:off x="1143200" y="4267825"/>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61"/>
          <p:cNvSpPr/>
          <p:nvPr/>
        </p:nvSpPr>
        <p:spPr>
          <a:xfrm>
            <a:off x="2810075" y="4267825"/>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61"/>
          <p:cNvSpPr txBox="1"/>
          <p:nvPr/>
        </p:nvSpPr>
        <p:spPr>
          <a:xfrm>
            <a:off x="812425" y="1625150"/>
            <a:ext cx="733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1034" name="Google Shape;1034;p61"/>
          <p:cNvSpPr txBox="1"/>
          <p:nvPr/>
        </p:nvSpPr>
        <p:spPr>
          <a:xfrm>
            <a:off x="672050" y="1264225"/>
            <a:ext cx="7332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chemeClr val="lt1"/>
                </a:solidFill>
                <a:latin typeface="Maven Pro"/>
                <a:ea typeface="Maven Pro"/>
                <a:cs typeface="Maven Pro"/>
                <a:sym typeface="Maven Pro"/>
              </a:rPr>
              <a:t>CATBOOST FEAUTURE IMPORTANCE</a:t>
            </a:r>
            <a:endParaRPr b="1" u="sng">
              <a:solidFill>
                <a:schemeClr val="lt1"/>
              </a:solidFill>
              <a:latin typeface="Maven Pro"/>
              <a:ea typeface="Maven Pro"/>
              <a:cs typeface="Maven Pro"/>
              <a:sym typeface="Maven Pro"/>
            </a:endParaRPr>
          </a:p>
          <a:p>
            <a:pPr marL="0" lvl="0" indent="0" algn="l" rtl="0">
              <a:spcBef>
                <a:spcPts val="0"/>
              </a:spcBef>
              <a:spcAft>
                <a:spcPts val="0"/>
              </a:spcAft>
              <a:buNone/>
            </a:pPr>
            <a:endParaRPr b="1" u="sng">
              <a:solidFill>
                <a:schemeClr val="lt1"/>
              </a:solidFill>
              <a:latin typeface="Maven Pro"/>
              <a:ea typeface="Maven Pro"/>
              <a:cs typeface="Maven Pro"/>
              <a:sym typeface="Maven Pro"/>
            </a:endParaRPr>
          </a:p>
        </p:txBody>
      </p:sp>
      <p:pic>
        <p:nvPicPr>
          <p:cNvPr id="1035" name="Google Shape;1035;p61"/>
          <p:cNvPicPr preferRelativeResize="0"/>
          <p:nvPr/>
        </p:nvPicPr>
        <p:blipFill>
          <a:blip r:embed="rId3">
            <a:alphaModFix/>
          </a:blip>
          <a:stretch>
            <a:fillRect/>
          </a:stretch>
        </p:blipFill>
        <p:spPr>
          <a:xfrm>
            <a:off x="745400" y="1765250"/>
            <a:ext cx="7556700" cy="2587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62"/>
          <p:cNvSpPr txBox="1">
            <a:spLocks noGrp="1"/>
          </p:cNvSpPr>
          <p:nvPr>
            <p:ph type="ctrTitle"/>
          </p:nvPr>
        </p:nvSpPr>
        <p:spPr>
          <a:xfrm>
            <a:off x="672050" y="411675"/>
            <a:ext cx="47277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solidFill>
                  <a:srgbClr val="FFFFFF"/>
                </a:solidFill>
              </a:rPr>
              <a:t>FEAUTURE IMPORTANCE</a:t>
            </a:r>
            <a:endParaRPr/>
          </a:p>
        </p:txBody>
      </p:sp>
      <p:sp>
        <p:nvSpPr>
          <p:cNvPr id="1041" name="Google Shape;1041;p62"/>
          <p:cNvSpPr/>
          <p:nvPr/>
        </p:nvSpPr>
        <p:spPr>
          <a:xfrm>
            <a:off x="1143200" y="4267825"/>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62"/>
          <p:cNvSpPr/>
          <p:nvPr/>
        </p:nvSpPr>
        <p:spPr>
          <a:xfrm>
            <a:off x="2810075" y="4267825"/>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62"/>
          <p:cNvSpPr txBox="1"/>
          <p:nvPr/>
        </p:nvSpPr>
        <p:spPr>
          <a:xfrm>
            <a:off x="5285600" y="1866050"/>
            <a:ext cx="2668500"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Maven Pro"/>
                <a:ea typeface="Maven Pro"/>
                <a:cs typeface="Maven Pro"/>
                <a:sym typeface="Maven Pro"/>
              </a:rPr>
              <a:t>→ </a:t>
            </a:r>
            <a:r>
              <a:rPr lang="en-GB" dirty="0">
                <a:solidFill>
                  <a:schemeClr val="lt1"/>
                </a:solidFill>
                <a:latin typeface="Maven Pro"/>
                <a:ea typeface="Maven Pro"/>
                <a:cs typeface="Maven Pro"/>
                <a:sym typeface="Maven Pro"/>
              </a:rPr>
              <a:t>By looking at the correlations and feature importance, some of the features with high correlation and low importance were removed from the data.</a:t>
            </a:r>
            <a:endParaRPr dirty="0">
              <a:solidFill>
                <a:schemeClr val="lt1"/>
              </a:solidFill>
              <a:latin typeface="Maven Pro"/>
              <a:ea typeface="Maven Pro"/>
              <a:cs typeface="Maven Pro"/>
              <a:sym typeface="Maven Pro"/>
            </a:endParaRPr>
          </a:p>
        </p:txBody>
      </p:sp>
      <p:pic>
        <p:nvPicPr>
          <p:cNvPr id="1044" name="Google Shape;1044;p62"/>
          <p:cNvPicPr preferRelativeResize="0"/>
          <p:nvPr/>
        </p:nvPicPr>
        <p:blipFill>
          <a:blip r:embed="rId3">
            <a:alphaModFix/>
          </a:blip>
          <a:stretch>
            <a:fillRect/>
          </a:stretch>
        </p:blipFill>
        <p:spPr>
          <a:xfrm>
            <a:off x="747975" y="1406000"/>
            <a:ext cx="3794450" cy="3479725"/>
          </a:xfrm>
          <a:prstGeom prst="rect">
            <a:avLst/>
          </a:prstGeom>
          <a:noFill/>
          <a:ln>
            <a:noFill/>
          </a:ln>
        </p:spPr>
      </p:pic>
      <p:sp>
        <p:nvSpPr>
          <p:cNvPr id="1045" name="Google Shape;1045;p62"/>
          <p:cNvSpPr txBox="1"/>
          <p:nvPr/>
        </p:nvSpPr>
        <p:spPr>
          <a:xfrm>
            <a:off x="672050" y="989463"/>
            <a:ext cx="802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lt1"/>
                </a:solidFill>
                <a:latin typeface="Maven Pro"/>
                <a:ea typeface="Maven Pro"/>
                <a:cs typeface="Maven Pro"/>
                <a:sym typeface="Maven Pro"/>
              </a:rPr>
              <a:t>We will look at the average of feature importance of all models and make feature selection.</a:t>
            </a:r>
            <a:endParaRPr dirty="0">
              <a:solidFill>
                <a:schemeClr val="lt1"/>
              </a:solidFill>
              <a:latin typeface="Maven Pro"/>
              <a:ea typeface="Maven Pro"/>
              <a:cs typeface="Maven Pro"/>
              <a:sym typeface="Maven Pr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63"/>
          <p:cNvSpPr txBox="1">
            <a:spLocks noGrp="1"/>
          </p:cNvSpPr>
          <p:nvPr>
            <p:ph type="ctrTitle"/>
          </p:nvPr>
        </p:nvSpPr>
        <p:spPr>
          <a:xfrm>
            <a:off x="672050" y="411675"/>
            <a:ext cx="47277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tr-TR" dirty="0" err="1">
                <a:solidFill>
                  <a:srgbClr val="FFFFFF"/>
                </a:solidFill>
              </a:rPr>
              <a:t>Comparison</a:t>
            </a:r>
            <a:r>
              <a:rPr lang="tr-TR" dirty="0">
                <a:solidFill>
                  <a:srgbClr val="FFFFFF"/>
                </a:solidFill>
              </a:rPr>
              <a:t> of </a:t>
            </a:r>
            <a:r>
              <a:rPr lang="tr-TR" dirty="0" err="1">
                <a:solidFill>
                  <a:srgbClr val="FFFFFF"/>
                </a:solidFill>
              </a:rPr>
              <a:t>Models</a:t>
            </a:r>
            <a:endParaRPr dirty="0"/>
          </a:p>
        </p:txBody>
      </p:sp>
      <p:sp>
        <p:nvSpPr>
          <p:cNvPr id="1051" name="Google Shape;1051;p63"/>
          <p:cNvSpPr/>
          <p:nvPr/>
        </p:nvSpPr>
        <p:spPr>
          <a:xfrm>
            <a:off x="1143200" y="4267825"/>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63"/>
          <p:cNvSpPr/>
          <p:nvPr/>
        </p:nvSpPr>
        <p:spPr>
          <a:xfrm>
            <a:off x="2810075" y="4267825"/>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63"/>
          <p:cNvSpPr txBox="1"/>
          <p:nvPr/>
        </p:nvSpPr>
        <p:spPr>
          <a:xfrm>
            <a:off x="672050" y="989475"/>
            <a:ext cx="73323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lt1"/>
                </a:solidFill>
                <a:latin typeface="Maven Pro"/>
                <a:ea typeface="Maven Pro"/>
                <a:cs typeface="Maven Pro"/>
                <a:sym typeface="Maven Pro"/>
              </a:rPr>
              <a:t>A new base model was established with the remaining variables after the values extracted from the data.</a:t>
            </a:r>
            <a:endParaRPr dirty="0">
              <a:solidFill>
                <a:schemeClr val="lt1"/>
              </a:solidFill>
              <a:latin typeface="Maven Pro"/>
              <a:ea typeface="Maven Pro"/>
              <a:cs typeface="Maven Pro"/>
              <a:sym typeface="Maven Pro"/>
            </a:endParaRPr>
          </a:p>
        </p:txBody>
      </p:sp>
      <p:pic>
        <p:nvPicPr>
          <p:cNvPr id="1054" name="Google Shape;1054;p63"/>
          <p:cNvPicPr preferRelativeResize="0"/>
          <p:nvPr/>
        </p:nvPicPr>
        <p:blipFill>
          <a:blip r:embed="rId3">
            <a:alphaModFix/>
          </a:blip>
          <a:stretch>
            <a:fillRect/>
          </a:stretch>
        </p:blipFill>
        <p:spPr>
          <a:xfrm>
            <a:off x="758275" y="1648756"/>
            <a:ext cx="2393814" cy="25733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64"/>
          <p:cNvSpPr txBox="1">
            <a:spLocks noGrp="1"/>
          </p:cNvSpPr>
          <p:nvPr>
            <p:ph type="ctrTitle"/>
          </p:nvPr>
        </p:nvSpPr>
        <p:spPr>
          <a:xfrm>
            <a:off x="580150" y="206250"/>
            <a:ext cx="5478900" cy="57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3600"/>
              <a:buNone/>
            </a:pPr>
            <a:r>
              <a:rPr lang="tr-TR" dirty="0" err="1">
                <a:solidFill>
                  <a:srgbClr val="FFFFFF"/>
                </a:solidFill>
              </a:rPr>
              <a:t>Comparison</a:t>
            </a:r>
            <a:r>
              <a:rPr lang="tr-TR" dirty="0">
                <a:solidFill>
                  <a:srgbClr val="FFFFFF"/>
                </a:solidFill>
              </a:rPr>
              <a:t> of </a:t>
            </a:r>
            <a:r>
              <a:rPr lang="tr-TR" dirty="0" err="1">
                <a:solidFill>
                  <a:srgbClr val="FFFFFF"/>
                </a:solidFill>
              </a:rPr>
              <a:t>Models</a:t>
            </a:r>
            <a:endParaRPr dirty="0">
              <a:solidFill>
                <a:srgbClr val="FFFFFF"/>
              </a:solidFill>
            </a:endParaRPr>
          </a:p>
        </p:txBody>
      </p:sp>
      <p:sp>
        <p:nvSpPr>
          <p:cNvPr id="1060" name="Google Shape;1060;p64"/>
          <p:cNvSpPr/>
          <p:nvPr/>
        </p:nvSpPr>
        <p:spPr>
          <a:xfrm>
            <a:off x="1143200" y="4474075"/>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64"/>
          <p:cNvSpPr/>
          <p:nvPr/>
        </p:nvSpPr>
        <p:spPr>
          <a:xfrm>
            <a:off x="2810075" y="4474075"/>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64"/>
          <p:cNvSpPr txBox="1"/>
          <p:nvPr/>
        </p:nvSpPr>
        <p:spPr>
          <a:xfrm>
            <a:off x="580150" y="645425"/>
            <a:ext cx="733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aven Pro"/>
                <a:ea typeface="Maven Pro"/>
                <a:cs typeface="Maven Pro"/>
                <a:sym typeface="Maven Pro"/>
              </a:rPr>
              <a:t>Random Forest</a:t>
            </a:r>
            <a:endParaRPr>
              <a:solidFill>
                <a:schemeClr val="lt1"/>
              </a:solidFill>
              <a:latin typeface="Maven Pro"/>
              <a:ea typeface="Maven Pro"/>
              <a:cs typeface="Maven Pro"/>
              <a:sym typeface="Maven Pro"/>
            </a:endParaRPr>
          </a:p>
        </p:txBody>
      </p:sp>
      <p:sp>
        <p:nvSpPr>
          <p:cNvPr id="1063" name="Google Shape;1063;p64"/>
          <p:cNvSpPr txBox="1"/>
          <p:nvPr/>
        </p:nvSpPr>
        <p:spPr>
          <a:xfrm>
            <a:off x="4550575" y="699863"/>
            <a:ext cx="733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aven Pro"/>
                <a:ea typeface="Maven Pro"/>
                <a:cs typeface="Maven Pro"/>
                <a:sym typeface="Maven Pro"/>
              </a:rPr>
              <a:t>Gradient Boosting</a:t>
            </a:r>
            <a:endParaRPr>
              <a:solidFill>
                <a:schemeClr val="lt1"/>
              </a:solidFill>
              <a:latin typeface="Maven Pro"/>
              <a:ea typeface="Maven Pro"/>
              <a:cs typeface="Maven Pro"/>
              <a:sym typeface="Maven Pro"/>
            </a:endParaRPr>
          </a:p>
        </p:txBody>
      </p:sp>
      <p:pic>
        <p:nvPicPr>
          <p:cNvPr id="1064" name="Google Shape;1064;p64"/>
          <p:cNvPicPr preferRelativeResize="0"/>
          <p:nvPr/>
        </p:nvPicPr>
        <p:blipFill>
          <a:blip r:embed="rId3">
            <a:alphaModFix/>
          </a:blip>
          <a:stretch>
            <a:fillRect/>
          </a:stretch>
        </p:blipFill>
        <p:spPr>
          <a:xfrm>
            <a:off x="677875" y="1161637"/>
            <a:ext cx="3512164" cy="2009537"/>
          </a:xfrm>
          <a:prstGeom prst="rect">
            <a:avLst/>
          </a:prstGeom>
          <a:noFill/>
          <a:ln>
            <a:noFill/>
          </a:ln>
        </p:spPr>
      </p:pic>
      <p:pic>
        <p:nvPicPr>
          <p:cNvPr id="1065" name="Google Shape;1065;p64"/>
          <p:cNvPicPr preferRelativeResize="0"/>
          <p:nvPr/>
        </p:nvPicPr>
        <p:blipFill>
          <a:blip r:embed="rId4">
            <a:alphaModFix/>
          </a:blip>
          <a:stretch>
            <a:fillRect/>
          </a:stretch>
        </p:blipFill>
        <p:spPr>
          <a:xfrm>
            <a:off x="4550564" y="1161638"/>
            <a:ext cx="3962400" cy="2371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65"/>
          <p:cNvSpPr txBox="1">
            <a:spLocks noGrp="1"/>
          </p:cNvSpPr>
          <p:nvPr>
            <p:ph type="ctrTitle"/>
          </p:nvPr>
        </p:nvSpPr>
        <p:spPr>
          <a:xfrm>
            <a:off x="580150" y="206250"/>
            <a:ext cx="5478900" cy="57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3600"/>
              <a:buNone/>
            </a:pPr>
            <a:r>
              <a:rPr lang="tr-TR" dirty="0" err="1">
                <a:solidFill>
                  <a:srgbClr val="FFFFFF"/>
                </a:solidFill>
              </a:rPr>
              <a:t>Comparison</a:t>
            </a:r>
            <a:r>
              <a:rPr lang="tr-TR" dirty="0">
                <a:solidFill>
                  <a:srgbClr val="FFFFFF"/>
                </a:solidFill>
              </a:rPr>
              <a:t> of </a:t>
            </a:r>
            <a:r>
              <a:rPr lang="tr-TR" dirty="0" err="1">
                <a:solidFill>
                  <a:srgbClr val="FFFFFF"/>
                </a:solidFill>
              </a:rPr>
              <a:t>Models</a:t>
            </a:r>
            <a:endParaRPr dirty="0">
              <a:solidFill>
                <a:srgbClr val="FFFFFF"/>
              </a:solidFill>
            </a:endParaRPr>
          </a:p>
        </p:txBody>
      </p:sp>
      <p:sp>
        <p:nvSpPr>
          <p:cNvPr id="1071" name="Google Shape;1071;p65"/>
          <p:cNvSpPr/>
          <p:nvPr/>
        </p:nvSpPr>
        <p:spPr>
          <a:xfrm>
            <a:off x="1143200" y="4474075"/>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65"/>
          <p:cNvSpPr/>
          <p:nvPr/>
        </p:nvSpPr>
        <p:spPr>
          <a:xfrm>
            <a:off x="2810075" y="4474075"/>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65"/>
          <p:cNvSpPr txBox="1"/>
          <p:nvPr/>
        </p:nvSpPr>
        <p:spPr>
          <a:xfrm>
            <a:off x="580150" y="645425"/>
            <a:ext cx="733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aven Pro"/>
                <a:ea typeface="Maven Pro"/>
                <a:cs typeface="Maven Pro"/>
                <a:sym typeface="Maven Pro"/>
              </a:rPr>
              <a:t>XGBoost</a:t>
            </a:r>
            <a:endParaRPr>
              <a:solidFill>
                <a:schemeClr val="lt1"/>
              </a:solidFill>
              <a:latin typeface="Maven Pro"/>
              <a:ea typeface="Maven Pro"/>
              <a:cs typeface="Maven Pro"/>
              <a:sym typeface="Maven Pro"/>
            </a:endParaRPr>
          </a:p>
        </p:txBody>
      </p:sp>
      <p:pic>
        <p:nvPicPr>
          <p:cNvPr id="1074" name="Google Shape;1074;p65"/>
          <p:cNvPicPr preferRelativeResize="0"/>
          <p:nvPr/>
        </p:nvPicPr>
        <p:blipFill>
          <a:blip r:embed="rId3">
            <a:alphaModFix/>
          </a:blip>
          <a:stretch>
            <a:fillRect/>
          </a:stretch>
        </p:blipFill>
        <p:spPr>
          <a:xfrm>
            <a:off x="1799400" y="784050"/>
            <a:ext cx="3771570" cy="41834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66"/>
          <p:cNvSpPr txBox="1">
            <a:spLocks noGrp="1"/>
          </p:cNvSpPr>
          <p:nvPr>
            <p:ph type="ctrTitle"/>
          </p:nvPr>
        </p:nvSpPr>
        <p:spPr>
          <a:xfrm>
            <a:off x="580150" y="206250"/>
            <a:ext cx="5478900" cy="57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3600"/>
              <a:buNone/>
            </a:pPr>
            <a:r>
              <a:rPr lang="tr-TR" dirty="0" err="1">
                <a:solidFill>
                  <a:srgbClr val="FFFFFF"/>
                </a:solidFill>
              </a:rPr>
              <a:t>Comparison</a:t>
            </a:r>
            <a:r>
              <a:rPr lang="tr-TR" dirty="0">
                <a:solidFill>
                  <a:srgbClr val="FFFFFF"/>
                </a:solidFill>
              </a:rPr>
              <a:t> of </a:t>
            </a:r>
            <a:r>
              <a:rPr lang="tr-TR" dirty="0" err="1">
                <a:solidFill>
                  <a:srgbClr val="FFFFFF"/>
                </a:solidFill>
              </a:rPr>
              <a:t>Models</a:t>
            </a:r>
            <a:endParaRPr dirty="0">
              <a:solidFill>
                <a:srgbClr val="FFFFFF"/>
              </a:solidFill>
            </a:endParaRPr>
          </a:p>
        </p:txBody>
      </p:sp>
      <p:sp>
        <p:nvSpPr>
          <p:cNvPr id="1080" name="Google Shape;1080;p66"/>
          <p:cNvSpPr/>
          <p:nvPr/>
        </p:nvSpPr>
        <p:spPr>
          <a:xfrm>
            <a:off x="1143200" y="4474075"/>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66"/>
          <p:cNvSpPr/>
          <p:nvPr/>
        </p:nvSpPr>
        <p:spPr>
          <a:xfrm>
            <a:off x="2810075" y="4474075"/>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66"/>
          <p:cNvSpPr txBox="1"/>
          <p:nvPr/>
        </p:nvSpPr>
        <p:spPr>
          <a:xfrm>
            <a:off x="580150" y="645425"/>
            <a:ext cx="733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aven Pro"/>
                <a:ea typeface="Maven Pro"/>
                <a:cs typeface="Maven Pro"/>
                <a:sym typeface="Maven Pro"/>
              </a:rPr>
              <a:t>LightGBM</a:t>
            </a:r>
            <a:endParaRPr>
              <a:solidFill>
                <a:schemeClr val="lt1"/>
              </a:solidFill>
              <a:latin typeface="Maven Pro"/>
              <a:ea typeface="Maven Pro"/>
              <a:cs typeface="Maven Pro"/>
              <a:sym typeface="Maven Pro"/>
            </a:endParaRPr>
          </a:p>
        </p:txBody>
      </p:sp>
      <p:pic>
        <p:nvPicPr>
          <p:cNvPr id="1083" name="Google Shape;1083;p66"/>
          <p:cNvPicPr preferRelativeResize="0"/>
          <p:nvPr/>
        </p:nvPicPr>
        <p:blipFill>
          <a:blip r:embed="rId3">
            <a:alphaModFix/>
          </a:blip>
          <a:stretch>
            <a:fillRect/>
          </a:stretch>
        </p:blipFill>
        <p:spPr>
          <a:xfrm>
            <a:off x="642250" y="1226688"/>
            <a:ext cx="5953125" cy="2343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67"/>
          <p:cNvSpPr txBox="1">
            <a:spLocks noGrp="1"/>
          </p:cNvSpPr>
          <p:nvPr>
            <p:ph type="ctrTitle"/>
          </p:nvPr>
        </p:nvSpPr>
        <p:spPr>
          <a:xfrm>
            <a:off x="580150" y="206250"/>
            <a:ext cx="5478900" cy="57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3600"/>
              <a:buNone/>
            </a:pPr>
            <a:r>
              <a:rPr lang="tr-TR" dirty="0" err="1">
                <a:solidFill>
                  <a:srgbClr val="FFFFFF"/>
                </a:solidFill>
              </a:rPr>
              <a:t>Comparison</a:t>
            </a:r>
            <a:r>
              <a:rPr lang="tr-TR" dirty="0">
                <a:solidFill>
                  <a:srgbClr val="FFFFFF"/>
                </a:solidFill>
              </a:rPr>
              <a:t> of </a:t>
            </a:r>
            <a:r>
              <a:rPr lang="tr-TR" dirty="0" err="1">
                <a:solidFill>
                  <a:srgbClr val="FFFFFF"/>
                </a:solidFill>
              </a:rPr>
              <a:t>Models</a:t>
            </a:r>
            <a:endParaRPr dirty="0">
              <a:solidFill>
                <a:srgbClr val="FFFFFF"/>
              </a:solidFill>
            </a:endParaRPr>
          </a:p>
        </p:txBody>
      </p:sp>
      <p:sp>
        <p:nvSpPr>
          <p:cNvPr id="1089" name="Google Shape;1089;p67"/>
          <p:cNvSpPr/>
          <p:nvPr/>
        </p:nvSpPr>
        <p:spPr>
          <a:xfrm>
            <a:off x="1143200" y="4474075"/>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67"/>
          <p:cNvSpPr/>
          <p:nvPr/>
        </p:nvSpPr>
        <p:spPr>
          <a:xfrm>
            <a:off x="2810075" y="4474075"/>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67"/>
          <p:cNvSpPr txBox="1"/>
          <p:nvPr/>
        </p:nvSpPr>
        <p:spPr>
          <a:xfrm>
            <a:off x="580150" y="645425"/>
            <a:ext cx="733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aven Pro"/>
                <a:ea typeface="Maven Pro"/>
                <a:cs typeface="Maven Pro"/>
                <a:sym typeface="Maven Pro"/>
              </a:rPr>
              <a:t>CatBoost</a:t>
            </a:r>
            <a:endParaRPr>
              <a:solidFill>
                <a:schemeClr val="lt1"/>
              </a:solidFill>
              <a:latin typeface="Maven Pro"/>
              <a:ea typeface="Maven Pro"/>
              <a:cs typeface="Maven Pro"/>
              <a:sym typeface="Maven Pro"/>
            </a:endParaRPr>
          </a:p>
        </p:txBody>
      </p:sp>
      <p:pic>
        <p:nvPicPr>
          <p:cNvPr id="1092" name="Google Shape;1092;p67"/>
          <p:cNvPicPr preferRelativeResize="0"/>
          <p:nvPr/>
        </p:nvPicPr>
        <p:blipFill>
          <a:blip r:embed="rId3">
            <a:alphaModFix/>
          </a:blip>
          <a:stretch>
            <a:fillRect/>
          </a:stretch>
        </p:blipFill>
        <p:spPr>
          <a:xfrm>
            <a:off x="668025" y="1210900"/>
            <a:ext cx="3667125" cy="23717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68"/>
          <p:cNvSpPr txBox="1">
            <a:spLocks noGrp="1"/>
          </p:cNvSpPr>
          <p:nvPr>
            <p:ph type="ctrTitle"/>
          </p:nvPr>
        </p:nvSpPr>
        <p:spPr>
          <a:xfrm>
            <a:off x="618825" y="368350"/>
            <a:ext cx="4727700" cy="57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b="1"/>
              <a:t>Stacking Ensemble Learning</a:t>
            </a:r>
            <a:endParaRPr/>
          </a:p>
        </p:txBody>
      </p:sp>
      <p:sp>
        <p:nvSpPr>
          <p:cNvPr id="1098" name="Google Shape;1098;p68"/>
          <p:cNvSpPr/>
          <p:nvPr/>
        </p:nvSpPr>
        <p:spPr>
          <a:xfrm>
            <a:off x="7266400" y="4680325"/>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68"/>
          <p:cNvSpPr/>
          <p:nvPr/>
        </p:nvSpPr>
        <p:spPr>
          <a:xfrm>
            <a:off x="8933275" y="4680325"/>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68"/>
          <p:cNvSpPr txBox="1"/>
          <p:nvPr/>
        </p:nvSpPr>
        <p:spPr>
          <a:xfrm>
            <a:off x="618825" y="1057950"/>
            <a:ext cx="805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lt1"/>
                </a:solidFill>
                <a:latin typeface="Maven Pro"/>
                <a:ea typeface="Maven Pro"/>
                <a:cs typeface="Maven Pro"/>
                <a:sym typeface="Maven Pro"/>
              </a:rPr>
              <a:t>As a result of all models, we do the voting again and we get a result of 80%.</a:t>
            </a:r>
            <a:endParaRPr dirty="0">
              <a:solidFill>
                <a:schemeClr val="lt1"/>
              </a:solidFill>
              <a:latin typeface="Maven Pro"/>
              <a:ea typeface="Maven Pro"/>
              <a:cs typeface="Maven Pro"/>
              <a:sym typeface="Maven Pro"/>
            </a:endParaRPr>
          </a:p>
        </p:txBody>
      </p:sp>
      <p:pic>
        <p:nvPicPr>
          <p:cNvPr id="1101" name="Google Shape;1101;p68"/>
          <p:cNvPicPr preferRelativeResize="0"/>
          <p:nvPr/>
        </p:nvPicPr>
        <p:blipFill>
          <a:blip r:embed="rId3">
            <a:alphaModFix/>
          </a:blip>
          <a:stretch>
            <a:fillRect/>
          </a:stretch>
        </p:blipFill>
        <p:spPr>
          <a:xfrm>
            <a:off x="696175" y="1690325"/>
            <a:ext cx="5600700" cy="21907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69"/>
          <p:cNvSpPr txBox="1">
            <a:spLocks noGrp="1"/>
          </p:cNvSpPr>
          <p:nvPr>
            <p:ph type="ctrTitle"/>
          </p:nvPr>
        </p:nvSpPr>
        <p:spPr>
          <a:xfrm>
            <a:off x="1715072" y="1742775"/>
            <a:ext cx="3254400" cy="837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SzPts val="1800"/>
              <a:buNone/>
            </a:pPr>
            <a:r>
              <a:rPr lang="en" sz="3400" dirty="0"/>
              <a:t>FİNAL MODEL </a:t>
            </a:r>
            <a:endParaRPr sz="6200" dirty="0"/>
          </a:p>
        </p:txBody>
      </p:sp>
      <p:sp>
        <p:nvSpPr>
          <p:cNvPr id="1107" name="Google Shape;1107;p69"/>
          <p:cNvSpPr txBox="1">
            <a:spLocks noGrp="1"/>
          </p:cNvSpPr>
          <p:nvPr>
            <p:ph type="subTitle" idx="1"/>
          </p:nvPr>
        </p:nvSpPr>
        <p:spPr>
          <a:xfrm>
            <a:off x="1791587" y="2417450"/>
            <a:ext cx="3101400" cy="104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000"/>
              <a:buNone/>
            </a:pPr>
            <a:r>
              <a:rPr lang="en-GB" dirty="0"/>
              <a:t>Deciding on the best model</a:t>
            </a:r>
            <a:endParaRPr dirty="0"/>
          </a:p>
        </p:txBody>
      </p:sp>
      <p:sp>
        <p:nvSpPr>
          <p:cNvPr id="1108" name="Google Shape;1108;p69"/>
          <p:cNvSpPr/>
          <p:nvPr/>
        </p:nvSpPr>
        <p:spPr>
          <a:xfrm>
            <a:off x="5782875" y="1868575"/>
            <a:ext cx="1085100" cy="1085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69"/>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solidFill>
                  <a:schemeClr val="dk2"/>
                </a:solidFill>
              </a:rPr>
              <a:t>05</a:t>
            </a:r>
            <a:endParaRPr>
              <a:solidFill>
                <a:schemeClr val="dk2"/>
              </a:solidFill>
            </a:endParaRPr>
          </a:p>
        </p:txBody>
      </p:sp>
      <p:sp>
        <p:nvSpPr>
          <p:cNvPr id="1110" name="Google Shape;1110;p69"/>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69"/>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12" name="Google Shape;1112;p69"/>
          <p:cNvCxnSpPr>
            <a:stCxn id="1108"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70"/>
          <p:cNvSpPr txBox="1">
            <a:spLocks noGrp="1"/>
          </p:cNvSpPr>
          <p:nvPr>
            <p:ph type="ctrTitle"/>
          </p:nvPr>
        </p:nvSpPr>
        <p:spPr>
          <a:xfrm>
            <a:off x="618825" y="411675"/>
            <a:ext cx="47277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tr-TR" dirty="0" err="1"/>
              <a:t>Selecting</a:t>
            </a:r>
            <a:r>
              <a:rPr lang="tr-TR" dirty="0"/>
              <a:t> </a:t>
            </a:r>
            <a:r>
              <a:rPr lang="tr-TR" dirty="0" err="1"/>
              <a:t>the</a:t>
            </a:r>
            <a:r>
              <a:rPr lang="tr-TR" dirty="0"/>
              <a:t> Final Model</a:t>
            </a:r>
            <a:endParaRPr dirty="0"/>
          </a:p>
        </p:txBody>
      </p:sp>
      <p:sp>
        <p:nvSpPr>
          <p:cNvPr id="1118" name="Google Shape;1118;p70"/>
          <p:cNvSpPr/>
          <p:nvPr/>
        </p:nvSpPr>
        <p:spPr>
          <a:xfrm>
            <a:off x="7266400" y="4680325"/>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70"/>
          <p:cNvSpPr/>
          <p:nvPr/>
        </p:nvSpPr>
        <p:spPr>
          <a:xfrm>
            <a:off x="8933275" y="4680325"/>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70"/>
          <p:cNvSpPr txBox="1"/>
          <p:nvPr/>
        </p:nvSpPr>
        <p:spPr>
          <a:xfrm>
            <a:off x="618825" y="1515150"/>
            <a:ext cx="8224800"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lt1"/>
                </a:solidFill>
                <a:latin typeface="Maven Pro"/>
                <a:ea typeface="Maven Pro"/>
                <a:cs typeface="Maven Pro"/>
                <a:sym typeface="Maven Pro"/>
              </a:rPr>
              <a:t>Among the models, LIGHTGBM and XGBOOST give the best results, so you can choose between the two.</a:t>
            </a:r>
            <a:endParaRPr dirty="0">
              <a:solidFill>
                <a:schemeClr val="lt1"/>
              </a:solidFill>
              <a:latin typeface="Maven Pro"/>
              <a:ea typeface="Maven Pro"/>
              <a:cs typeface="Maven Pro"/>
              <a:sym typeface="Maven Pro"/>
            </a:endParaRPr>
          </a:p>
          <a:p>
            <a:pPr marL="0" lvl="0" indent="0" algn="l" rtl="0">
              <a:spcBef>
                <a:spcPts val="0"/>
              </a:spcBef>
              <a:spcAft>
                <a:spcPts val="0"/>
              </a:spcAft>
              <a:buNone/>
            </a:pPr>
            <a:r>
              <a:rPr lang="en-GB" dirty="0">
                <a:solidFill>
                  <a:schemeClr val="lt1"/>
                </a:solidFill>
                <a:latin typeface="Maven Pro"/>
                <a:ea typeface="Maven Pro"/>
                <a:cs typeface="Maven Pro"/>
                <a:sym typeface="Maven Pro"/>
              </a:rPr>
              <a:t>We chose this model as the final model because XGBOOST was a little more successful than other models.</a:t>
            </a:r>
            <a:endParaRPr dirty="0">
              <a:solidFill>
                <a:schemeClr val="lt1"/>
              </a:solidFill>
              <a:latin typeface="Maven Pro"/>
              <a:ea typeface="Maven Pro"/>
              <a:cs typeface="Maven Pro"/>
              <a:sym typeface="Maven Pro"/>
            </a:endParaRPr>
          </a:p>
          <a:p>
            <a:pPr marL="0" lvl="0" indent="0" algn="l" rtl="0">
              <a:spcBef>
                <a:spcPts val="0"/>
              </a:spcBef>
              <a:spcAft>
                <a:spcPts val="0"/>
              </a:spcAft>
              <a:buNone/>
            </a:pPr>
            <a:endParaRPr dirty="0">
              <a:solidFill>
                <a:schemeClr val="lt1"/>
              </a:solidFill>
              <a:latin typeface="Maven Pro"/>
              <a:ea typeface="Maven Pro"/>
              <a:cs typeface="Maven Pro"/>
              <a:sym typeface="Maven Pro"/>
            </a:endParaRPr>
          </a:p>
          <a:p>
            <a:pPr marL="0" lvl="0" indent="0" algn="l" rtl="0">
              <a:spcBef>
                <a:spcPts val="0"/>
              </a:spcBef>
              <a:spcAft>
                <a:spcPts val="0"/>
              </a:spcAft>
              <a:buNone/>
            </a:pPr>
            <a:r>
              <a:rPr lang="en" dirty="0">
                <a:solidFill>
                  <a:schemeClr val="lt1"/>
                </a:solidFill>
                <a:latin typeface="Maven Pro"/>
                <a:ea typeface="Maven Pro"/>
                <a:cs typeface="Maven Pro"/>
                <a:sym typeface="Maven Pro"/>
              </a:rPr>
              <a:t>→ </a:t>
            </a:r>
            <a:r>
              <a:rPr lang="en-GB" dirty="0">
                <a:solidFill>
                  <a:schemeClr val="lt1"/>
                </a:solidFill>
                <a:latin typeface="Maven Pro"/>
                <a:ea typeface="Maven Pro"/>
                <a:cs typeface="Maven Pro"/>
                <a:sym typeface="Maven Pro"/>
              </a:rPr>
              <a:t>Finally, we pipelined all the operations and turned them into a pickle file.</a:t>
            </a:r>
            <a:endParaRPr dirty="0">
              <a:solidFill>
                <a:schemeClr val="lt1"/>
              </a:solidFill>
              <a:latin typeface="Maven Pro"/>
              <a:ea typeface="Maven Pro"/>
              <a:cs typeface="Maven Pro"/>
              <a:sym typeface="Maven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26"/>
          <p:cNvSpPr txBox="1">
            <a:spLocks noGrp="1"/>
          </p:cNvSpPr>
          <p:nvPr>
            <p:ph type="ctrTitle" idx="4"/>
          </p:nvPr>
        </p:nvSpPr>
        <p:spPr>
          <a:xfrm>
            <a:off x="618825" y="411675"/>
            <a:ext cx="61536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tr-TR" dirty="0"/>
              <a:t>UNDERSTAND THE PROBLEM</a:t>
            </a:r>
            <a:endParaRPr dirty="0"/>
          </a:p>
        </p:txBody>
      </p:sp>
      <p:sp>
        <p:nvSpPr>
          <p:cNvPr id="543" name="Google Shape;543;p26"/>
          <p:cNvSpPr txBox="1">
            <a:spLocks noGrp="1"/>
          </p:cNvSpPr>
          <p:nvPr>
            <p:ph type="ctrTitle"/>
          </p:nvPr>
        </p:nvSpPr>
        <p:spPr>
          <a:xfrm>
            <a:off x="931227" y="1196025"/>
            <a:ext cx="23400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tr-TR" dirty="0"/>
              <a:t>MISSING </a:t>
            </a:r>
            <a:r>
              <a:rPr lang="en-GB" dirty="0"/>
              <a:t>VALUES</a:t>
            </a:r>
            <a:endParaRPr dirty="0"/>
          </a:p>
        </p:txBody>
      </p:sp>
      <p:sp>
        <p:nvSpPr>
          <p:cNvPr id="544" name="Google Shape;544;p26"/>
          <p:cNvSpPr txBox="1">
            <a:spLocks noGrp="1"/>
          </p:cNvSpPr>
          <p:nvPr>
            <p:ph type="subTitle" idx="1"/>
          </p:nvPr>
        </p:nvSpPr>
        <p:spPr>
          <a:xfrm>
            <a:off x="931246" y="1684093"/>
            <a:ext cx="2620500" cy="111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000"/>
              <a:buNone/>
            </a:pPr>
            <a:r>
              <a:rPr lang="en-GB" sz="1300" dirty="0"/>
              <a:t>Not every company has current financial statements. Without financial statements, we would not be able to obtain appropriate net sales information for customers. We want to make sure we reach all the targeted customers. Therefore, we have to find a way to decide which of these non-financial customers has net sales of more than TL </a:t>
            </a:r>
          </a:p>
          <a:p>
            <a:pPr marL="0" lvl="0" indent="0" algn="l" rtl="0">
              <a:spcBef>
                <a:spcPts val="0"/>
              </a:spcBef>
              <a:spcAft>
                <a:spcPts val="0"/>
              </a:spcAft>
              <a:buSzPts val="1000"/>
              <a:buNone/>
            </a:pPr>
            <a:r>
              <a:rPr lang="en-GB" sz="1300" dirty="0"/>
              <a:t>5 million.</a:t>
            </a:r>
            <a:endParaRPr sz="1300" dirty="0"/>
          </a:p>
        </p:txBody>
      </p:sp>
      <p:sp>
        <p:nvSpPr>
          <p:cNvPr id="545" name="Google Shape;545;p26"/>
          <p:cNvSpPr txBox="1">
            <a:spLocks noGrp="1"/>
          </p:cNvSpPr>
          <p:nvPr>
            <p:ph type="ctrTitle" idx="2"/>
          </p:nvPr>
        </p:nvSpPr>
        <p:spPr>
          <a:xfrm>
            <a:off x="5053551" y="1196025"/>
            <a:ext cx="3134100" cy="577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800"/>
              <a:buNone/>
            </a:pPr>
            <a:r>
              <a:rPr lang="tr-TR" dirty="0"/>
              <a:t>DATA ASSOCIATION</a:t>
            </a:r>
            <a:endParaRPr dirty="0"/>
          </a:p>
        </p:txBody>
      </p:sp>
      <p:sp>
        <p:nvSpPr>
          <p:cNvPr id="546" name="Google Shape;546;p26"/>
          <p:cNvSpPr txBox="1">
            <a:spLocks noGrp="1"/>
          </p:cNvSpPr>
          <p:nvPr>
            <p:ph type="subTitle" idx="3"/>
          </p:nvPr>
        </p:nvSpPr>
        <p:spPr>
          <a:xfrm>
            <a:off x="5659424" y="1684100"/>
            <a:ext cx="2528400" cy="1112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r>
              <a:rPr lang="en-GB" dirty="0"/>
              <a:t>If the total loan balance of the customers in the banking sector is over 5 million TL, can their net sales also exceed 5 million TL?</a:t>
            </a:r>
            <a:endParaRPr dirty="0"/>
          </a:p>
        </p:txBody>
      </p:sp>
      <p:grpSp>
        <p:nvGrpSpPr>
          <p:cNvPr id="547" name="Google Shape;547;p26"/>
          <p:cNvGrpSpPr/>
          <p:nvPr/>
        </p:nvGrpSpPr>
        <p:grpSpPr>
          <a:xfrm>
            <a:off x="2846774" y="2837754"/>
            <a:ext cx="3535327" cy="1842617"/>
            <a:chOff x="4033668" y="2439811"/>
            <a:chExt cx="1857082" cy="967914"/>
          </a:xfrm>
        </p:grpSpPr>
        <p:grpSp>
          <p:nvGrpSpPr>
            <p:cNvPr id="548" name="Google Shape;548;p26"/>
            <p:cNvGrpSpPr/>
            <p:nvPr/>
          </p:nvGrpSpPr>
          <p:grpSpPr>
            <a:xfrm>
              <a:off x="4960456" y="2469657"/>
              <a:ext cx="930295" cy="885525"/>
              <a:chOff x="4960456" y="2469657"/>
              <a:chExt cx="930295" cy="885525"/>
            </a:xfrm>
          </p:grpSpPr>
          <p:sp>
            <p:nvSpPr>
              <p:cNvPr id="549" name="Google Shape;549;p26"/>
              <p:cNvSpPr/>
              <p:nvPr/>
            </p:nvSpPr>
            <p:spPr>
              <a:xfrm>
                <a:off x="4960456" y="3257058"/>
                <a:ext cx="930295"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26"/>
              <p:cNvSpPr/>
              <p:nvPr/>
            </p:nvSpPr>
            <p:spPr>
              <a:xfrm>
                <a:off x="4960456" y="3099576"/>
                <a:ext cx="727396" cy="98140"/>
              </a:xfrm>
              <a:custGeom>
                <a:avLst/>
                <a:gdLst/>
                <a:ahLst/>
                <a:cxnLst/>
                <a:rect l="l" t="t" r="r" b="b"/>
                <a:pathLst>
                  <a:path w="42851" h="6286" extrusionOk="0">
                    <a:moveTo>
                      <a:pt x="0" y="0"/>
                    </a:moveTo>
                    <a:lnTo>
                      <a:pt x="0" y="6285"/>
                    </a:lnTo>
                    <a:lnTo>
                      <a:pt x="42851" y="6285"/>
                    </a:lnTo>
                    <a:lnTo>
                      <a:pt x="4285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26"/>
              <p:cNvSpPr/>
              <p:nvPr/>
            </p:nvSpPr>
            <p:spPr>
              <a:xfrm>
                <a:off x="4960457" y="2942092"/>
                <a:ext cx="574632"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26"/>
              <p:cNvSpPr/>
              <p:nvPr/>
            </p:nvSpPr>
            <p:spPr>
              <a:xfrm>
                <a:off x="4960457" y="2784620"/>
                <a:ext cx="530982" cy="98124"/>
              </a:xfrm>
              <a:custGeom>
                <a:avLst/>
                <a:gdLst/>
                <a:ahLst/>
                <a:cxnLst/>
                <a:rect l="l" t="t" r="r" b="b"/>
                <a:pathLst>
                  <a:path w="39596" h="6286" extrusionOk="0">
                    <a:moveTo>
                      <a:pt x="0" y="0"/>
                    </a:moveTo>
                    <a:lnTo>
                      <a:pt x="0" y="6285"/>
                    </a:lnTo>
                    <a:lnTo>
                      <a:pt x="39596" y="6285"/>
                    </a:lnTo>
                    <a:lnTo>
                      <a:pt x="3959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26"/>
              <p:cNvSpPr/>
              <p:nvPr/>
            </p:nvSpPr>
            <p:spPr>
              <a:xfrm>
                <a:off x="4960457" y="2627130"/>
                <a:ext cx="443723" cy="98140"/>
              </a:xfrm>
              <a:custGeom>
                <a:avLst/>
                <a:gdLst/>
                <a:ahLst/>
                <a:cxnLst/>
                <a:rect l="l" t="t" r="r" b="b"/>
                <a:pathLst>
                  <a:path w="33089" h="6287" extrusionOk="0">
                    <a:moveTo>
                      <a:pt x="0" y="1"/>
                    </a:moveTo>
                    <a:lnTo>
                      <a:pt x="0" y="6286"/>
                    </a:lnTo>
                    <a:lnTo>
                      <a:pt x="33089" y="6286"/>
                    </a:lnTo>
                    <a:lnTo>
                      <a:pt x="3308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26"/>
              <p:cNvSpPr/>
              <p:nvPr/>
            </p:nvSpPr>
            <p:spPr>
              <a:xfrm>
                <a:off x="4960457" y="2469657"/>
                <a:ext cx="269139" cy="98078"/>
              </a:xfrm>
              <a:custGeom>
                <a:avLst/>
                <a:gdLst/>
                <a:ahLst/>
                <a:cxnLst/>
                <a:rect l="l" t="t" r="r" b="b"/>
                <a:pathLst>
                  <a:path w="20070" h="6283" extrusionOk="0">
                    <a:moveTo>
                      <a:pt x="0" y="1"/>
                    </a:moveTo>
                    <a:lnTo>
                      <a:pt x="0" y="6283"/>
                    </a:lnTo>
                    <a:lnTo>
                      <a:pt x="20069" y="6283"/>
                    </a:lnTo>
                    <a:lnTo>
                      <a:pt x="2006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5" name="Google Shape;555;p26"/>
            <p:cNvGrpSpPr/>
            <p:nvPr/>
          </p:nvGrpSpPr>
          <p:grpSpPr>
            <a:xfrm>
              <a:off x="4033668" y="2469657"/>
              <a:ext cx="930253" cy="885525"/>
              <a:chOff x="4033668" y="2469657"/>
              <a:chExt cx="930253" cy="885525"/>
            </a:xfrm>
          </p:grpSpPr>
          <p:sp>
            <p:nvSpPr>
              <p:cNvPr id="556" name="Google Shape;556;p26"/>
              <p:cNvSpPr/>
              <p:nvPr/>
            </p:nvSpPr>
            <p:spPr>
              <a:xfrm>
                <a:off x="4033668" y="3257058"/>
                <a:ext cx="930253"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26"/>
              <p:cNvSpPr/>
              <p:nvPr/>
            </p:nvSpPr>
            <p:spPr>
              <a:xfrm>
                <a:off x="4236485" y="3099586"/>
                <a:ext cx="727340" cy="98140"/>
              </a:xfrm>
              <a:custGeom>
                <a:avLst/>
                <a:gdLst/>
                <a:ahLst/>
                <a:cxnLst/>
                <a:rect l="l" t="t" r="r" b="b"/>
                <a:pathLst>
                  <a:path w="42854" h="6286" extrusionOk="0">
                    <a:moveTo>
                      <a:pt x="0" y="0"/>
                    </a:moveTo>
                    <a:lnTo>
                      <a:pt x="0" y="6285"/>
                    </a:lnTo>
                    <a:lnTo>
                      <a:pt x="42854" y="6285"/>
                    </a:lnTo>
                    <a:lnTo>
                      <a:pt x="428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26"/>
              <p:cNvSpPr/>
              <p:nvPr/>
            </p:nvSpPr>
            <p:spPr>
              <a:xfrm>
                <a:off x="4404843" y="2942098"/>
                <a:ext cx="559030"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26"/>
              <p:cNvSpPr/>
              <p:nvPr/>
            </p:nvSpPr>
            <p:spPr>
              <a:xfrm>
                <a:off x="4532227" y="2784624"/>
                <a:ext cx="431646" cy="98124"/>
              </a:xfrm>
              <a:custGeom>
                <a:avLst/>
                <a:gdLst/>
                <a:ahLst/>
                <a:cxnLst/>
                <a:rect l="l" t="t" r="r" b="b"/>
                <a:pathLst>
                  <a:path w="33089" h="6286" extrusionOk="0">
                    <a:moveTo>
                      <a:pt x="0" y="0"/>
                    </a:moveTo>
                    <a:lnTo>
                      <a:pt x="0" y="6285"/>
                    </a:lnTo>
                    <a:lnTo>
                      <a:pt x="33089" y="6285"/>
                    </a:lnTo>
                    <a:lnTo>
                      <a:pt x="330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26"/>
              <p:cNvSpPr/>
              <p:nvPr/>
            </p:nvSpPr>
            <p:spPr>
              <a:xfrm>
                <a:off x="4617136" y="2627132"/>
                <a:ext cx="346736" cy="98140"/>
              </a:xfrm>
              <a:custGeom>
                <a:avLst/>
                <a:gdLst/>
                <a:ahLst/>
                <a:cxnLst/>
                <a:rect l="l" t="t" r="r" b="b"/>
                <a:pathLst>
                  <a:path w="26580" h="6287" extrusionOk="0">
                    <a:moveTo>
                      <a:pt x="1" y="1"/>
                    </a:moveTo>
                    <a:lnTo>
                      <a:pt x="1" y="6286"/>
                    </a:lnTo>
                    <a:lnTo>
                      <a:pt x="26580" y="6286"/>
                    </a:lnTo>
                    <a:lnTo>
                      <a:pt x="2658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26"/>
              <p:cNvSpPr/>
              <p:nvPr/>
            </p:nvSpPr>
            <p:spPr>
              <a:xfrm>
                <a:off x="4702019" y="2469657"/>
                <a:ext cx="261852" cy="98078"/>
              </a:xfrm>
              <a:custGeom>
                <a:avLst/>
                <a:gdLst/>
                <a:ahLst/>
                <a:cxnLst/>
                <a:rect l="l" t="t" r="r" b="b"/>
                <a:pathLst>
                  <a:path w="20073" h="6283" extrusionOk="0">
                    <a:moveTo>
                      <a:pt x="1" y="1"/>
                    </a:moveTo>
                    <a:lnTo>
                      <a:pt x="1" y="6283"/>
                    </a:lnTo>
                    <a:lnTo>
                      <a:pt x="20073" y="6283"/>
                    </a:lnTo>
                    <a:lnTo>
                      <a:pt x="2007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2" name="Google Shape;562;p26"/>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chemeClr val="lt2"/>
              </a:solidFill>
              <a:prstDash val="solid"/>
              <a:miter lim="299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63" name="Google Shape;563;p26"/>
          <p:cNvCxnSpPr>
            <a:stCxn id="543" idx="1"/>
          </p:cNvCxnSpPr>
          <p:nvPr/>
        </p:nvCxnSpPr>
        <p:spPr>
          <a:xfrm>
            <a:off x="931227" y="1484925"/>
            <a:ext cx="3476100" cy="3447300"/>
          </a:xfrm>
          <a:prstGeom prst="bentConnector3">
            <a:avLst>
              <a:gd name="adj1" fmla="val -6850"/>
            </a:avLst>
          </a:prstGeom>
          <a:noFill/>
          <a:ln w="9525" cap="flat" cmpd="sng">
            <a:solidFill>
              <a:schemeClr val="accent2"/>
            </a:solidFill>
            <a:prstDash val="solid"/>
            <a:round/>
            <a:headEnd type="none" w="sm" len="sm"/>
            <a:tailEnd type="none" w="sm" len="sm"/>
          </a:ln>
        </p:spPr>
      </p:cxnSp>
      <p:cxnSp>
        <p:nvCxnSpPr>
          <p:cNvPr id="564" name="Google Shape;564;p26"/>
          <p:cNvCxnSpPr>
            <a:stCxn id="545" idx="3"/>
          </p:cNvCxnSpPr>
          <p:nvPr/>
        </p:nvCxnSpPr>
        <p:spPr>
          <a:xfrm flipH="1">
            <a:off x="6961551" y="1484925"/>
            <a:ext cx="1226100" cy="3195300"/>
          </a:xfrm>
          <a:prstGeom prst="bentConnector4">
            <a:avLst>
              <a:gd name="adj1" fmla="val -19421"/>
              <a:gd name="adj2" fmla="val 54521"/>
            </a:avLst>
          </a:prstGeom>
          <a:noFill/>
          <a:ln w="9525" cap="flat" cmpd="sng">
            <a:solidFill>
              <a:schemeClr val="accent3"/>
            </a:solidFill>
            <a:prstDash val="solid"/>
            <a:round/>
            <a:headEnd type="none" w="sm" len="sm"/>
            <a:tailEnd type="none" w="sm" len="sm"/>
          </a:ln>
        </p:spPr>
      </p:cxnSp>
      <p:sp>
        <p:nvSpPr>
          <p:cNvPr id="565" name="Google Shape;565;p26"/>
          <p:cNvSpPr/>
          <p:nvPr/>
        </p:nvSpPr>
        <p:spPr>
          <a:xfrm>
            <a:off x="693134" y="39466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26"/>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71"/>
          <p:cNvSpPr/>
          <p:nvPr/>
        </p:nvSpPr>
        <p:spPr>
          <a:xfrm>
            <a:off x="477975" y="890375"/>
            <a:ext cx="8288100" cy="40476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71"/>
          <p:cNvSpPr/>
          <p:nvPr/>
        </p:nvSpPr>
        <p:spPr>
          <a:xfrm>
            <a:off x="624503" y="1070576"/>
            <a:ext cx="7958400" cy="36597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71"/>
          <p:cNvSpPr txBox="1">
            <a:spLocks noGrp="1"/>
          </p:cNvSpPr>
          <p:nvPr>
            <p:ph type="ctrTitle"/>
          </p:nvPr>
        </p:nvSpPr>
        <p:spPr>
          <a:xfrm>
            <a:off x="605925" y="192525"/>
            <a:ext cx="47277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tr-TR" dirty="0"/>
              <a:t>RESULTS</a:t>
            </a:r>
            <a:endParaRPr dirty="0"/>
          </a:p>
        </p:txBody>
      </p:sp>
      <p:graphicFrame>
        <p:nvGraphicFramePr>
          <p:cNvPr id="1128" name="Google Shape;1128;p71"/>
          <p:cNvGraphicFramePr/>
          <p:nvPr>
            <p:extLst>
              <p:ext uri="{D42A27DB-BD31-4B8C-83A1-F6EECF244321}">
                <p14:modId xmlns:p14="http://schemas.microsoft.com/office/powerpoint/2010/main" val="1214291911"/>
              </p:ext>
            </p:extLst>
          </p:nvPr>
        </p:nvGraphicFramePr>
        <p:xfrm>
          <a:off x="708816" y="531325"/>
          <a:ext cx="7726375" cy="4091000"/>
        </p:xfrm>
        <a:graphic>
          <a:graphicData uri="http://schemas.openxmlformats.org/drawingml/2006/table">
            <a:tbl>
              <a:tblPr>
                <a:noFill/>
                <a:tableStyleId>{FFE5A2E4-84E6-43CF-A46A-E9EFEA1F6CFB}</a:tableStyleId>
              </a:tblPr>
              <a:tblGrid>
                <a:gridCol w="2487775">
                  <a:extLst>
                    <a:ext uri="{9D8B030D-6E8A-4147-A177-3AD203B41FA5}">
                      <a16:colId xmlns:a16="http://schemas.microsoft.com/office/drawing/2014/main" val="20000"/>
                    </a:ext>
                  </a:extLst>
                </a:gridCol>
                <a:gridCol w="1746200">
                  <a:extLst>
                    <a:ext uri="{9D8B030D-6E8A-4147-A177-3AD203B41FA5}">
                      <a16:colId xmlns:a16="http://schemas.microsoft.com/office/drawing/2014/main" val="20001"/>
                    </a:ext>
                  </a:extLst>
                </a:gridCol>
                <a:gridCol w="3492400">
                  <a:extLst>
                    <a:ext uri="{9D8B030D-6E8A-4147-A177-3AD203B41FA5}">
                      <a16:colId xmlns:a16="http://schemas.microsoft.com/office/drawing/2014/main" val="20002"/>
                    </a:ext>
                  </a:extLst>
                </a:gridCol>
              </a:tblGrid>
              <a:tr h="4571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dirty="0">
                          <a:solidFill>
                            <a:schemeClr val="lt1"/>
                          </a:solidFill>
                          <a:latin typeface="Maven Pro"/>
                          <a:ea typeface="Maven Pro"/>
                          <a:cs typeface="Maven Pro"/>
                          <a:sym typeface="Maven Pro"/>
                        </a:rPr>
                        <a:t>AUC Score</a:t>
                      </a:r>
                      <a:endParaRPr sz="1800" u="none" strike="noStrike" cap="none" dirty="0">
                        <a:solidFill>
                          <a:schemeClr val="lt1"/>
                        </a:solidFill>
                        <a:latin typeface="Maven Pro"/>
                        <a:ea typeface="Maven Pro"/>
                        <a:cs typeface="Maven Pro"/>
                        <a:sym typeface="Maven Pro"/>
                      </a:endParaRPr>
                    </a:p>
                  </a:txBody>
                  <a:tcPr marL="91425" marR="91425" marT="91425" marB="91425">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GB" sz="1800" dirty="0">
                          <a:solidFill>
                            <a:schemeClr val="lt1"/>
                          </a:solidFill>
                          <a:latin typeface="Maven Pro"/>
                          <a:ea typeface="Maven Pro"/>
                          <a:cs typeface="Maven Pro"/>
                          <a:sym typeface="Maven Pro"/>
                        </a:rPr>
                        <a:t>E</a:t>
                      </a:r>
                      <a:r>
                        <a:rPr lang="tr-TR" sz="1800" dirty="0" err="1">
                          <a:solidFill>
                            <a:schemeClr val="lt1"/>
                          </a:solidFill>
                          <a:latin typeface="Maven Pro"/>
                          <a:ea typeface="Maven Pro"/>
                          <a:cs typeface="Maven Pro"/>
                          <a:sym typeface="Maven Pro"/>
                        </a:rPr>
                        <a:t>xplanation</a:t>
                      </a:r>
                      <a:endParaRPr sz="1800" u="none" strike="noStrike" cap="none" dirty="0">
                        <a:solidFill>
                          <a:schemeClr val="lt1"/>
                        </a:solidFill>
                        <a:latin typeface="Maven Pro"/>
                        <a:ea typeface="Maven Pro"/>
                        <a:cs typeface="Maven Pro"/>
                        <a:sym typeface="Maven Pro"/>
                      </a:endParaRPr>
                    </a:p>
                  </a:txBody>
                  <a:tcPr marL="91425" marR="91425" marT="91425" marB="91425">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853025">
                <a:tc>
                  <a:txBody>
                    <a:bodyPr/>
                    <a:lstStyle/>
                    <a:p>
                      <a:pPr marL="0" marR="0" lvl="0" indent="0" algn="ctr" rtl="0">
                        <a:lnSpc>
                          <a:spcPct val="100000"/>
                        </a:lnSpc>
                        <a:spcBef>
                          <a:spcPts val="0"/>
                        </a:spcBef>
                        <a:spcAft>
                          <a:spcPts val="0"/>
                        </a:spcAft>
                        <a:buClr>
                          <a:srgbClr val="000000"/>
                        </a:buClr>
                        <a:buSzPts val="2000"/>
                        <a:buFont typeface="Arial"/>
                        <a:buNone/>
                      </a:pPr>
                      <a:r>
                        <a:rPr lang="en" sz="2000">
                          <a:solidFill>
                            <a:schemeClr val="lt2"/>
                          </a:solidFill>
                          <a:latin typeface="Share Tech"/>
                          <a:ea typeface="Share Tech"/>
                          <a:cs typeface="Share Tech"/>
                          <a:sym typeface="Share Tech"/>
                        </a:rPr>
                        <a:t>Base Model</a:t>
                      </a:r>
                      <a:r>
                        <a:rPr lang="en" sz="2000">
                          <a:solidFill>
                            <a:schemeClr val="accent3"/>
                          </a:solidFill>
                          <a:latin typeface="Share Tech"/>
                          <a:ea typeface="Share Tech"/>
                          <a:cs typeface="Share Tech"/>
                          <a:sym typeface="Share Tech"/>
                        </a:rPr>
                        <a:t> </a:t>
                      </a:r>
                      <a:endParaRPr sz="2000" u="none" strike="noStrike" cap="none">
                        <a:solidFill>
                          <a:schemeClr val="accent3"/>
                        </a:solidFill>
                        <a:latin typeface="Share Tech"/>
                        <a:ea typeface="Share Tech"/>
                        <a:cs typeface="Share Tech"/>
                        <a:sym typeface="Share Tech"/>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lt1"/>
                          </a:solidFill>
                          <a:latin typeface="Maven Pro"/>
                          <a:ea typeface="Maven Pro"/>
                          <a:cs typeface="Maven Pro"/>
                          <a:sym typeface="Maven Pro"/>
                        </a:rPr>
                        <a:t>%78</a:t>
                      </a:r>
                      <a:endParaRPr sz="1400" u="none" strike="noStrike" cap="none">
                        <a:solidFill>
                          <a:schemeClr val="lt1"/>
                        </a:solidFill>
                        <a:latin typeface="Maven Pro"/>
                        <a:ea typeface="Maven Pro"/>
                        <a:cs typeface="Maven Pro"/>
                        <a:sym typeface="Maven Pr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400"/>
                        <a:buFont typeface="Arial"/>
                        <a:buNone/>
                      </a:pPr>
                      <a:r>
                        <a:rPr lang="en-GB" dirty="0">
                          <a:solidFill>
                            <a:schemeClr val="lt1"/>
                          </a:solidFill>
                          <a:latin typeface="Maven Pro"/>
                          <a:ea typeface="Maven Pro"/>
                          <a:cs typeface="Maven Pro"/>
                          <a:sym typeface="Maven Pro"/>
                        </a:rPr>
                        <a:t>The result we obtained after the first models were established after the EDA</a:t>
                      </a:r>
                      <a:endParaRPr dirty="0">
                        <a:solidFill>
                          <a:schemeClr val="lt1"/>
                        </a:solidFill>
                        <a:latin typeface="Maven Pro"/>
                        <a:ea typeface="Maven Pro"/>
                        <a:cs typeface="Maven Pro"/>
                        <a:sym typeface="Maven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003125">
                <a:tc>
                  <a:txBody>
                    <a:bodyPr/>
                    <a:lstStyle/>
                    <a:p>
                      <a:pPr marL="0" marR="0" lvl="0" indent="0" algn="ctr" rtl="0">
                        <a:lnSpc>
                          <a:spcPct val="100000"/>
                        </a:lnSpc>
                        <a:spcBef>
                          <a:spcPts val="0"/>
                        </a:spcBef>
                        <a:spcAft>
                          <a:spcPts val="0"/>
                        </a:spcAft>
                        <a:buClr>
                          <a:srgbClr val="000000"/>
                        </a:buClr>
                        <a:buSzPts val="2000"/>
                        <a:buFont typeface="Arial"/>
                        <a:buNone/>
                      </a:pPr>
                      <a:r>
                        <a:rPr lang="en" sz="2000" dirty="0">
                          <a:solidFill>
                            <a:schemeClr val="lt2"/>
                          </a:solidFill>
                          <a:latin typeface="Share Tech"/>
                          <a:ea typeface="Share Tech"/>
                          <a:cs typeface="Share Tech"/>
                          <a:sym typeface="Share Tech"/>
                        </a:rPr>
                        <a:t> </a:t>
                      </a:r>
                      <a:r>
                        <a:rPr lang="en" sz="2000" dirty="0">
                          <a:solidFill>
                            <a:schemeClr val="accent3"/>
                          </a:solidFill>
                          <a:latin typeface="Share Tech"/>
                          <a:ea typeface="Share Tech"/>
                          <a:cs typeface="Share Tech"/>
                          <a:sym typeface="Share Tech"/>
                        </a:rPr>
                        <a:t>Filling Missing Values &amp;</a:t>
                      </a:r>
                      <a:endParaRPr sz="2000" dirty="0">
                        <a:solidFill>
                          <a:schemeClr val="accent3"/>
                        </a:solidFill>
                        <a:latin typeface="Share Tech"/>
                        <a:ea typeface="Share Tech"/>
                        <a:cs typeface="Share Tech"/>
                        <a:sym typeface="Share Tech"/>
                      </a:endParaRPr>
                    </a:p>
                    <a:p>
                      <a:pPr marL="0" marR="0" lvl="0" indent="0" algn="ctr" rtl="0">
                        <a:lnSpc>
                          <a:spcPct val="100000"/>
                        </a:lnSpc>
                        <a:spcBef>
                          <a:spcPts val="0"/>
                        </a:spcBef>
                        <a:spcAft>
                          <a:spcPts val="0"/>
                        </a:spcAft>
                        <a:buClr>
                          <a:srgbClr val="000000"/>
                        </a:buClr>
                        <a:buSzPts val="2000"/>
                        <a:buFont typeface="Arial"/>
                        <a:buNone/>
                      </a:pPr>
                      <a:r>
                        <a:rPr lang="en" sz="2000" dirty="0">
                          <a:solidFill>
                            <a:schemeClr val="accent3"/>
                          </a:solidFill>
                          <a:latin typeface="Share Tech"/>
                          <a:ea typeface="Share Tech"/>
                          <a:cs typeface="Share Tech"/>
                          <a:sym typeface="Share Tech"/>
                        </a:rPr>
                        <a:t>Feature Engineering</a:t>
                      </a:r>
                      <a:endParaRPr sz="2000" dirty="0">
                        <a:solidFill>
                          <a:schemeClr val="accent3"/>
                        </a:solidFill>
                        <a:latin typeface="Share Tech"/>
                        <a:ea typeface="Share Tech"/>
                        <a:cs typeface="Share Tech"/>
                        <a:sym typeface="Share Tech"/>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lt1"/>
                          </a:solidFill>
                          <a:latin typeface="Maven Pro"/>
                          <a:ea typeface="Maven Pro"/>
                          <a:cs typeface="Maven Pro"/>
                          <a:sym typeface="Maven Pro"/>
                        </a:rPr>
                        <a:t>%84</a:t>
                      </a:r>
                      <a:endParaRPr sz="1400" u="none" strike="noStrike" cap="none">
                        <a:solidFill>
                          <a:schemeClr val="lt1"/>
                        </a:solidFill>
                        <a:latin typeface="Maven Pro"/>
                        <a:ea typeface="Maven Pro"/>
                        <a:cs typeface="Maven Pro"/>
                        <a:sym typeface="Maven Pr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lt1"/>
                          </a:solidFill>
                          <a:latin typeface="Maven Pro"/>
                          <a:ea typeface="Maven Pro"/>
                          <a:cs typeface="Maven Pro"/>
                          <a:sym typeface="Maven Pro"/>
                        </a:rPr>
                        <a:t>Best result after filling in missing values and creating new variables</a:t>
                      </a:r>
                      <a:endParaRPr dirty="0">
                        <a:solidFill>
                          <a:schemeClr val="lt1"/>
                        </a:solidFill>
                        <a:latin typeface="Maven Pro"/>
                        <a:ea typeface="Maven Pro"/>
                        <a:cs typeface="Maven Pro"/>
                        <a:sym typeface="Maven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841775">
                <a:tc>
                  <a:txBody>
                    <a:bodyPr/>
                    <a:lstStyle/>
                    <a:p>
                      <a:pPr marL="0" marR="0" lvl="0" indent="0" algn="ctr" rtl="0">
                        <a:lnSpc>
                          <a:spcPct val="100000"/>
                        </a:lnSpc>
                        <a:spcBef>
                          <a:spcPts val="0"/>
                        </a:spcBef>
                        <a:spcAft>
                          <a:spcPts val="0"/>
                        </a:spcAft>
                        <a:buNone/>
                      </a:pPr>
                      <a:r>
                        <a:rPr lang="en" sz="2000">
                          <a:solidFill>
                            <a:schemeClr val="accent2"/>
                          </a:solidFill>
                          <a:latin typeface="Share Tech"/>
                          <a:ea typeface="Share Tech"/>
                          <a:cs typeface="Share Tech"/>
                          <a:sym typeface="Share Tech"/>
                        </a:rPr>
                        <a:t>Feauture Selection  </a:t>
                      </a:r>
                      <a:r>
                        <a:rPr lang="en" sz="2000">
                          <a:solidFill>
                            <a:schemeClr val="accent3"/>
                          </a:solidFill>
                          <a:latin typeface="Share Tech"/>
                          <a:ea typeface="Share Tech"/>
                          <a:cs typeface="Share Tech"/>
                          <a:sym typeface="Share Tech"/>
                        </a:rPr>
                        <a:t> </a:t>
                      </a:r>
                      <a:endParaRPr sz="2000">
                        <a:solidFill>
                          <a:schemeClr val="accent3"/>
                        </a:solidFill>
                        <a:latin typeface="Share Tech"/>
                        <a:ea typeface="Share Tech"/>
                        <a:cs typeface="Share Tech"/>
                        <a:sym typeface="Share Tech"/>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lt1"/>
                          </a:solidFill>
                          <a:latin typeface="Maven Pro"/>
                          <a:ea typeface="Maven Pro"/>
                          <a:cs typeface="Maven Pro"/>
                          <a:sym typeface="Maven Pro"/>
                        </a:rPr>
                        <a:t>%82</a:t>
                      </a:r>
                      <a:endParaRPr sz="1400" u="none" strike="noStrike" cap="none">
                        <a:solidFill>
                          <a:schemeClr val="lt1"/>
                        </a:solidFill>
                        <a:latin typeface="Maven Pro"/>
                        <a:ea typeface="Maven Pro"/>
                        <a:cs typeface="Maven Pro"/>
                        <a:sym typeface="Maven Pr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GB" dirty="0">
                          <a:solidFill>
                            <a:schemeClr val="lt1"/>
                          </a:solidFill>
                          <a:latin typeface="Maven Pro"/>
                          <a:ea typeface="Maven Pro"/>
                          <a:cs typeface="Maven Pro"/>
                          <a:sym typeface="Maven Pro"/>
                        </a:rPr>
                        <a:t>The result obtained after the selection of the variables that have the best effect on the target variable</a:t>
                      </a:r>
                      <a:endParaRPr sz="1400" u="none" strike="noStrike" cap="none" dirty="0">
                        <a:solidFill>
                          <a:schemeClr val="lt1"/>
                        </a:solidFill>
                        <a:latin typeface="Maven Pro"/>
                        <a:ea typeface="Maven Pro"/>
                        <a:cs typeface="Maven Pro"/>
                        <a:sym typeface="Maven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841775">
                <a:tc>
                  <a:txBody>
                    <a:bodyPr/>
                    <a:lstStyle/>
                    <a:p>
                      <a:pPr marL="0" marR="0" lvl="0" indent="0" algn="ctr" rtl="0">
                        <a:lnSpc>
                          <a:spcPct val="100000"/>
                        </a:lnSpc>
                        <a:spcBef>
                          <a:spcPts val="0"/>
                        </a:spcBef>
                        <a:spcAft>
                          <a:spcPts val="0"/>
                        </a:spcAft>
                        <a:buNone/>
                      </a:pPr>
                      <a:r>
                        <a:rPr lang="en" sz="2000" dirty="0">
                          <a:solidFill>
                            <a:schemeClr val="accent4"/>
                          </a:solidFill>
                          <a:latin typeface="Share Tech"/>
                          <a:ea typeface="Share Tech"/>
                          <a:cs typeface="Share Tech"/>
                          <a:sym typeface="Share Tech"/>
                        </a:rPr>
                        <a:t>Best Model</a:t>
                      </a:r>
                      <a:endParaRPr sz="2000" dirty="0">
                        <a:solidFill>
                          <a:schemeClr val="accent4"/>
                        </a:solidFill>
                        <a:latin typeface="Share Tech"/>
                        <a:ea typeface="Share Tech"/>
                        <a:cs typeface="Share Tech"/>
                        <a:sym typeface="Share Tech"/>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lt1"/>
                          </a:solidFill>
                          <a:latin typeface="Maven Pro"/>
                          <a:ea typeface="Maven Pro"/>
                          <a:cs typeface="Maven Pro"/>
                          <a:sym typeface="Maven Pro"/>
                        </a:rPr>
                        <a:t>%84</a:t>
                      </a:r>
                      <a:endParaRPr sz="1400" u="none" strike="noStrike" cap="none">
                        <a:solidFill>
                          <a:schemeClr val="lt1"/>
                        </a:solidFill>
                        <a:latin typeface="Maven Pro"/>
                        <a:ea typeface="Maven Pro"/>
                        <a:cs typeface="Maven Pro"/>
                        <a:sym typeface="Maven Pr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GB" dirty="0">
                          <a:solidFill>
                            <a:schemeClr val="lt1"/>
                          </a:solidFill>
                          <a:latin typeface="Maven Pro"/>
                          <a:ea typeface="Maven Pro"/>
                          <a:cs typeface="Maven Pro"/>
                          <a:sym typeface="Maven Pro"/>
                        </a:rPr>
                        <a:t>The result we got with </a:t>
                      </a:r>
                      <a:r>
                        <a:rPr lang="en-GB" dirty="0" err="1">
                          <a:solidFill>
                            <a:schemeClr val="lt1"/>
                          </a:solidFill>
                          <a:latin typeface="Maven Pro"/>
                          <a:ea typeface="Maven Pro"/>
                          <a:cs typeface="Maven Pro"/>
                          <a:sym typeface="Maven Pro"/>
                        </a:rPr>
                        <a:t>XGBoost</a:t>
                      </a:r>
                      <a:r>
                        <a:rPr lang="en-GB" dirty="0">
                          <a:solidFill>
                            <a:schemeClr val="lt1"/>
                          </a:solidFill>
                          <a:latin typeface="Maven Pro"/>
                          <a:ea typeface="Maven Pro"/>
                          <a:cs typeface="Maven Pro"/>
                          <a:sym typeface="Maven Pro"/>
                        </a:rPr>
                        <a:t>, which is the best model as a result of hyper parameter optimization</a:t>
                      </a:r>
                      <a:endParaRPr sz="1400" u="none" strike="noStrike" cap="none" dirty="0">
                        <a:solidFill>
                          <a:schemeClr val="lt1"/>
                        </a:solidFill>
                        <a:latin typeface="Maven Pro"/>
                        <a:ea typeface="Maven Pro"/>
                        <a:cs typeface="Maven Pro"/>
                        <a:sym typeface="Maven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cxnSp>
        <p:nvCxnSpPr>
          <p:cNvPr id="1133" name="Google Shape;1133;p72"/>
          <p:cNvCxnSpPr>
            <a:endCxn id="1134" idx="1"/>
          </p:cNvCxnSpPr>
          <p:nvPr/>
        </p:nvCxnSpPr>
        <p:spPr>
          <a:xfrm rot="5400000" flipH="1">
            <a:off x="1267625" y="2427750"/>
            <a:ext cx="2287800" cy="1226700"/>
          </a:xfrm>
          <a:prstGeom prst="bentConnector4">
            <a:avLst>
              <a:gd name="adj1" fmla="val 23940"/>
              <a:gd name="adj2" fmla="val 119412"/>
            </a:avLst>
          </a:prstGeom>
          <a:noFill/>
          <a:ln w="9525" cap="flat" cmpd="sng">
            <a:solidFill>
              <a:schemeClr val="lt2"/>
            </a:solidFill>
            <a:prstDash val="solid"/>
            <a:round/>
            <a:headEnd type="none" w="sm" len="sm"/>
            <a:tailEnd type="none" w="sm" len="sm"/>
          </a:ln>
        </p:spPr>
      </p:cxnSp>
      <p:sp>
        <p:nvSpPr>
          <p:cNvPr id="1134" name="Google Shape;1134;p72"/>
          <p:cNvSpPr txBox="1">
            <a:spLocks noGrp="1"/>
          </p:cNvSpPr>
          <p:nvPr>
            <p:ph type="title"/>
          </p:nvPr>
        </p:nvSpPr>
        <p:spPr>
          <a:xfrm>
            <a:off x="1798175" y="1282050"/>
            <a:ext cx="5676600" cy="123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0"/>
              <a:buNone/>
            </a:pPr>
            <a:r>
              <a:rPr lang="en"/>
              <a:t>%84</a:t>
            </a:r>
            <a:endParaRPr/>
          </a:p>
        </p:txBody>
      </p:sp>
      <p:sp>
        <p:nvSpPr>
          <p:cNvPr id="1135" name="Google Shape;1135;p72"/>
          <p:cNvSpPr txBox="1">
            <a:spLocks noGrp="1"/>
          </p:cNvSpPr>
          <p:nvPr>
            <p:ph type="body" idx="1"/>
          </p:nvPr>
        </p:nvSpPr>
        <p:spPr>
          <a:xfrm>
            <a:off x="2344400" y="2214000"/>
            <a:ext cx="4758900" cy="715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GB" dirty="0"/>
              <a:t>As a result of our final model, XGBOOST, we can predict the target audience 84% accurately according to the AUC score.</a:t>
            </a:r>
            <a:endParaRPr dirty="0"/>
          </a:p>
          <a:p>
            <a:pPr marL="0" lvl="0" indent="0" algn="ctr" rtl="0">
              <a:lnSpc>
                <a:spcPct val="115000"/>
              </a:lnSpc>
              <a:spcBef>
                <a:spcPts val="1600"/>
              </a:spcBef>
              <a:spcAft>
                <a:spcPts val="1600"/>
              </a:spcAft>
              <a:buSzPts val="1800"/>
              <a:buNone/>
            </a:pPr>
            <a:endParaRPr dirty="0"/>
          </a:p>
        </p:txBody>
      </p:sp>
      <p:sp>
        <p:nvSpPr>
          <p:cNvPr id="1136" name="Google Shape;1136;p72"/>
          <p:cNvSpPr txBox="1"/>
          <p:nvPr/>
        </p:nvSpPr>
        <p:spPr>
          <a:xfrm>
            <a:off x="1720225" y="1666350"/>
            <a:ext cx="2191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lt1"/>
                </a:solidFill>
                <a:latin typeface="Maven Pro"/>
                <a:ea typeface="Maven Pro"/>
                <a:cs typeface="Maven Pro"/>
                <a:sym typeface="Maven Pro"/>
              </a:rPr>
              <a:t>FİNAL AUC SCORE</a:t>
            </a:r>
            <a:endParaRPr sz="1800" dirty="0">
              <a:solidFill>
                <a:schemeClr val="lt1"/>
              </a:solidFill>
              <a:latin typeface="Maven Pro"/>
              <a:ea typeface="Maven Pro"/>
              <a:cs typeface="Maven Pro"/>
              <a:sym typeface="Maven Pr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73"/>
          <p:cNvSpPr txBox="1">
            <a:spLocks noGrp="1"/>
          </p:cNvSpPr>
          <p:nvPr>
            <p:ph type="ctrTitle" idx="6"/>
          </p:nvPr>
        </p:nvSpPr>
        <p:spPr>
          <a:xfrm>
            <a:off x="618825" y="411675"/>
            <a:ext cx="47277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tr-TR" dirty="0"/>
              <a:t>FUTURE PLANS</a:t>
            </a:r>
            <a:endParaRPr sz="3000" dirty="0"/>
          </a:p>
        </p:txBody>
      </p:sp>
      <p:sp>
        <p:nvSpPr>
          <p:cNvPr id="1142" name="Google Shape;1142;p73"/>
          <p:cNvSpPr txBox="1">
            <a:spLocks noGrp="1"/>
          </p:cNvSpPr>
          <p:nvPr>
            <p:ph type="ctrTitle"/>
          </p:nvPr>
        </p:nvSpPr>
        <p:spPr>
          <a:xfrm>
            <a:off x="1862630" y="1389675"/>
            <a:ext cx="1881300" cy="64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 dirty="0"/>
              <a:t>F1 SCORE</a:t>
            </a:r>
            <a:endParaRPr dirty="0"/>
          </a:p>
        </p:txBody>
      </p:sp>
      <p:sp>
        <p:nvSpPr>
          <p:cNvPr id="1143" name="Google Shape;1143;p73"/>
          <p:cNvSpPr txBox="1">
            <a:spLocks noGrp="1"/>
          </p:cNvSpPr>
          <p:nvPr>
            <p:ph type="subTitle" idx="1"/>
          </p:nvPr>
        </p:nvSpPr>
        <p:spPr>
          <a:xfrm>
            <a:off x="1697624" y="3651700"/>
            <a:ext cx="2211300" cy="111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000"/>
              <a:buNone/>
            </a:pPr>
            <a:r>
              <a:rPr lang="en-GB" dirty="0"/>
              <a:t>Our F1 score was low due to unstable data problem. For this reason, we aim to increase the F1 score.</a:t>
            </a:r>
            <a:endParaRPr dirty="0"/>
          </a:p>
        </p:txBody>
      </p:sp>
      <p:sp>
        <p:nvSpPr>
          <p:cNvPr id="1144" name="Google Shape;1144;p73"/>
          <p:cNvSpPr txBox="1">
            <a:spLocks noGrp="1"/>
          </p:cNvSpPr>
          <p:nvPr>
            <p:ph type="ctrTitle" idx="4"/>
          </p:nvPr>
        </p:nvSpPr>
        <p:spPr>
          <a:xfrm>
            <a:off x="5189048" y="1307263"/>
            <a:ext cx="1881300" cy="64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 dirty="0"/>
              <a:t>AUC SCORE</a:t>
            </a:r>
            <a:endParaRPr dirty="0"/>
          </a:p>
        </p:txBody>
      </p:sp>
      <p:sp>
        <p:nvSpPr>
          <p:cNvPr id="1145" name="Google Shape;1145;p73"/>
          <p:cNvSpPr txBox="1">
            <a:spLocks noGrp="1"/>
          </p:cNvSpPr>
          <p:nvPr>
            <p:ph type="subTitle" idx="5"/>
          </p:nvPr>
        </p:nvSpPr>
        <p:spPr>
          <a:xfrm>
            <a:off x="4579000" y="3680863"/>
            <a:ext cx="3101400" cy="111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000"/>
              <a:buNone/>
            </a:pPr>
            <a:r>
              <a:rPr lang="en-GB" dirty="0"/>
              <a:t>As a result of the best model, our AUC score is 84%.</a:t>
            </a:r>
            <a:endParaRPr dirty="0"/>
          </a:p>
        </p:txBody>
      </p:sp>
      <p:grpSp>
        <p:nvGrpSpPr>
          <p:cNvPr id="1146" name="Google Shape;1146;p73"/>
          <p:cNvGrpSpPr/>
          <p:nvPr/>
        </p:nvGrpSpPr>
        <p:grpSpPr>
          <a:xfrm>
            <a:off x="5253401" y="2437611"/>
            <a:ext cx="1752594" cy="965797"/>
            <a:chOff x="3672800" y="2231525"/>
            <a:chExt cx="891225" cy="491150"/>
          </a:xfrm>
        </p:grpSpPr>
        <p:sp>
          <p:nvSpPr>
            <p:cNvPr id="1147" name="Google Shape;1147;p73"/>
            <p:cNvSpPr/>
            <p:nvPr/>
          </p:nvSpPr>
          <p:spPr>
            <a:xfrm>
              <a:off x="3672800" y="2657125"/>
              <a:ext cx="90125" cy="19550"/>
            </a:xfrm>
            <a:custGeom>
              <a:avLst/>
              <a:gdLst/>
              <a:ahLst/>
              <a:cxnLst/>
              <a:rect l="l" t="t" r="r" b="b"/>
              <a:pathLst>
                <a:path w="3605" h="782" extrusionOk="0">
                  <a:moveTo>
                    <a:pt x="353" y="0"/>
                  </a:moveTo>
                  <a:cubicBezTo>
                    <a:pt x="164" y="0"/>
                    <a:pt x="13" y="139"/>
                    <a:pt x="13" y="315"/>
                  </a:cubicBezTo>
                  <a:lnTo>
                    <a:pt x="13" y="454"/>
                  </a:lnTo>
                  <a:cubicBezTo>
                    <a:pt x="0" y="630"/>
                    <a:pt x="152" y="782"/>
                    <a:pt x="328" y="782"/>
                  </a:cubicBezTo>
                  <a:lnTo>
                    <a:pt x="3277" y="782"/>
                  </a:lnTo>
                  <a:cubicBezTo>
                    <a:pt x="3453" y="782"/>
                    <a:pt x="3604" y="643"/>
                    <a:pt x="3604" y="467"/>
                  </a:cubicBezTo>
                  <a:cubicBezTo>
                    <a:pt x="3604" y="290"/>
                    <a:pt x="3466" y="139"/>
                    <a:pt x="3289" y="126"/>
                  </a:cubicBezTo>
                  <a:lnTo>
                    <a:pt x="35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73"/>
            <p:cNvSpPr/>
            <p:nvPr/>
          </p:nvSpPr>
          <p:spPr>
            <a:xfrm>
              <a:off x="4473900" y="2667525"/>
              <a:ext cx="90125" cy="19875"/>
            </a:xfrm>
            <a:custGeom>
              <a:avLst/>
              <a:gdLst/>
              <a:ahLst/>
              <a:cxnLst/>
              <a:rect l="l" t="t" r="r" b="b"/>
              <a:pathLst>
                <a:path w="3605" h="795" extrusionOk="0">
                  <a:moveTo>
                    <a:pt x="3251" y="0"/>
                  </a:moveTo>
                  <a:lnTo>
                    <a:pt x="315" y="126"/>
                  </a:lnTo>
                  <a:cubicBezTo>
                    <a:pt x="139" y="139"/>
                    <a:pt x="0" y="290"/>
                    <a:pt x="0" y="466"/>
                  </a:cubicBezTo>
                  <a:cubicBezTo>
                    <a:pt x="0" y="643"/>
                    <a:pt x="152" y="794"/>
                    <a:pt x="328" y="794"/>
                  </a:cubicBezTo>
                  <a:lnTo>
                    <a:pt x="3277" y="794"/>
                  </a:lnTo>
                  <a:cubicBezTo>
                    <a:pt x="3453" y="781"/>
                    <a:pt x="3604" y="643"/>
                    <a:pt x="3592" y="454"/>
                  </a:cubicBezTo>
                  <a:lnTo>
                    <a:pt x="3592" y="315"/>
                  </a:lnTo>
                  <a:cubicBezTo>
                    <a:pt x="3592" y="139"/>
                    <a:pt x="3440" y="0"/>
                    <a:pt x="325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73"/>
            <p:cNvSpPr/>
            <p:nvPr/>
          </p:nvSpPr>
          <p:spPr>
            <a:xfrm>
              <a:off x="4466025" y="2589525"/>
              <a:ext cx="90425" cy="31175"/>
            </a:xfrm>
            <a:custGeom>
              <a:avLst/>
              <a:gdLst/>
              <a:ahLst/>
              <a:cxnLst/>
              <a:rect l="l" t="t" r="r" b="b"/>
              <a:pathLst>
                <a:path w="3617" h="1247" extrusionOk="0">
                  <a:moveTo>
                    <a:pt x="3244" y="0"/>
                  </a:moveTo>
                  <a:cubicBezTo>
                    <a:pt x="3222" y="0"/>
                    <a:pt x="3199" y="3"/>
                    <a:pt x="3176" y="8"/>
                  </a:cubicBezTo>
                  <a:lnTo>
                    <a:pt x="278" y="587"/>
                  </a:lnTo>
                  <a:cubicBezTo>
                    <a:pt x="114" y="625"/>
                    <a:pt x="0" y="789"/>
                    <a:pt x="26" y="965"/>
                  </a:cubicBezTo>
                  <a:lnTo>
                    <a:pt x="26" y="978"/>
                  </a:lnTo>
                  <a:cubicBezTo>
                    <a:pt x="48" y="1138"/>
                    <a:pt x="185" y="1246"/>
                    <a:pt x="342" y="1246"/>
                  </a:cubicBezTo>
                  <a:cubicBezTo>
                    <a:pt x="358" y="1246"/>
                    <a:pt x="374" y="1245"/>
                    <a:pt x="391" y="1243"/>
                  </a:cubicBezTo>
                  <a:lnTo>
                    <a:pt x="3314" y="789"/>
                  </a:lnTo>
                  <a:cubicBezTo>
                    <a:pt x="3491" y="764"/>
                    <a:pt x="3617" y="600"/>
                    <a:pt x="3592" y="424"/>
                  </a:cubicBezTo>
                  <a:cubicBezTo>
                    <a:pt x="3579" y="373"/>
                    <a:pt x="3566" y="310"/>
                    <a:pt x="3566" y="260"/>
                  </a:cubicBezTo>
                  <a:cubicBezTo>
                    <a:pt x="3533" y="106"/>
                    <a:pt x="3396" y="0"/>
                    <a:pt x="324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73"/>
            <p:cNvSpPr/>
            <p:nvPr/>
          </p:nvSpPr>
          <p:spPr>
            <a:xfrm>
              <a:off x="3681925" y="2572075"/>
              <a:ext cx="90125" cy="34200"/>
            </a:xfrm>
            <a:custGeom>
              <a:avLst/>
              <a:gdLst/>
              <a:ahLst/>
              <a:cxnLst/>
              <a:rect l="l" t="t" r="r" b="b"/>
              <a:pathLst>
                <a:path w="3605" h="1368" extrusionOk="0">
                  <a:moveTo>
                    <a:pt x="374" y="1"/>
                  </a:moveTo>
                  <a:cubicBezTo>
                    <a:pt x="237" y="1"/>
                    <a:pt x="106" y="104"/>
                    <a:pt x="64" y="252"/>
                  </a:cubicBezTo>
                  <a:lnTo>
                    <a:pt x="39" y="403"/>
                  </a:lnTo>
                  <a:cubicBezTo>
                    <a:pt x="1" y="580"/>
                    <a:pt x="114" y="756"/>
                    <a:pt x="291" y="781"/>
                  </a:cubicBezTo>
                  <a:lnTo>
                    <a:pt x="3189" y="1361"/>
                  </a:lnTo>
                  <a:cubicBezTo>
                    <a:pt x="3210" y="1366"/>
                    <a:pt x="3231" y="1368"/>
                    <a:pt x="3252" y="1368"/>
                  </a:cubicBezTo>
                  <a:cubicBezTo>
                    <a:pt x="3405" y="1368"/>
                    <a:pt x="3545" y="1252"/>
                    <a:pt x="3567" y="1096"/>
                  </a:cubicBezTo>
                  <a:cubicBezTo>
                    <a:pt x="3605" y="920"/>
                    <a:pt x="3504" y="744"/>
                    <a:pt x="3327" y="706"/>
                  </a:cubicBezTo>
                  <a:lnTo>
                    <a:pt x="454" y="13"/>
                  </a:lnTo>
                  <a:cubicBezTo>
                    <a:pt x="428" y="5"/>
                    <a:pt x="401" y="1"/>
                    <a:pt x="374" y="1"/>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73"/>
            <p:cNvSpPr/>
            <p:nvPr/>
          </p:nvSpPr>
          <p:spPr>
            <a:xfrm>
              <a:off x="4446175" y="2507375"/>
              <a:ext cx="87925" cy="45050"/>
            </a:xfrm>
            <a:custGeom>
              <a:avLst/>
              <a:gdLst/>
              <a:ahLst/>
              <a:cxnLst/>
              <a:rect l="l" t="t" r="r" b="b"/>
              <a:pathLst>
                <a:path w="3517" h="1802" extrusionOk="0">
                  <a:moveTo>
                    <a:pt x="3105" y="1"/>
                  </a:moveTo>
                  <a:cubicBezTo>
                    <a:pt x="3062" y="1"/>
                    <a:pt x="3017" y="10"/>
                    <a:pt x="2974" y="30"/>
                  </a:cubicBezTo>
                  <a:lnTo>
                    <a:pt x="240" y="1164"/>
                  </a:lnTo>
                  <a:cubicBezTo>
                    <a:pt x="76" y="1240"/>
                    <a:pt x="0" y="1416"/>
                    <a:pt x="76" y="1580"/>
                  </a:cubicBezTo>
                  <a:cubicBezTo>
                    <a:pt x="115" y="1718"/>
                    <a:pt x="240" y="1802"/>
                    <a:pt x="370" y="1802"/>
                  </a:cubicBezTo>
                  <a:cubicBezTo>
                    <a:pt x="407" y="1802"/>
                    <a:pt x="444" y="1795"/>
                    <a:pt x="479" y="1782"/>
                  </a:cubicBezTo>
                  <a:lnTo>
                    <a:pt x="3264" y="761"/>
                  </a:lnTo>
                  <a:cubicBezTo>
                    <a:pt x="3428" y="698"/>
                    <a:pt x="3516" y="522"/>
                    <a:pt x="3453" y="345"/>
                  </a:cubicBezTo>
                  <a:cubicBezTo>
                    <a:pt x="3428" y="295"/>
                    <a:pt x="3415" y="257"/>
                    <a:pt x="3390" y="207"/>
                  </a:cubicBezTo>
                  <a:cubicBezTo>
                    <a:pt x="3344" y="76"/>
                    <a:pt x="3228" y="1"/>
                    <a:pt x="31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73"/>
            <p:cNvSpPr/>
            <p:nvPr/>
          </p:nvSpPr>
          <p:spPr>
            <a:xfrm>
              <a:off x="3707450" y="2490950"/>
              <a:ext cx="86975" cy="47850"/>
            </a:xfrm>
            <a:custGeom>
              <a:avLst/>
              <a:gdLst/>
              <a:ahLst/>
              <a:cxnLst/>
              <a:rect l="l" t="t" r="r" b="b"/>
              <a:pathLst>
                <a:path w="3479" h="1914" extrusionOk="0">
                  <a:moveTo>
                    <a:pt x="431" y="0"/>
                  </a:moveTo>
                  <a:cubicBezTo>
                    <a:pt x="312" y="0"/>
                    <a:pt x="193" y="66"/>
                    <a:pt x="139" y="183"/>
                  </a:cubicBezTo>
                  <a:cubicBezTo>
                    <a:pt x="126" y="234"/>
                    <a:pt x="101" y="284"/>
                    <a:pt x="76" y="334"/>
                  </a:cubicBezTo>
                  <a:cubicBezTo>
                    <a:pt x="0" y="498"/>
                    <a:pt x="89" y="687"/>
                    <a:pt x="252" y="763"/>
                  </a:cubicBezTo>
                  <a:lnTo>
                    <a:pt x="2987" y="1884"/>
                  </a:lnTo>
                  <a:cubicBezTo>
                    <a:pt x="3030" y="1904"/>
                    <a:pt x="3074" y="1913"/>
                    <a:pt x="3118" y="1913"/>
                  </a:cubicBezTo>
                  <a:cubicBezTo>
                    <a:pt x="3241" y="1913"/>
                    <a:pt x="3356" y="1838"/>
                    <a:pt x="3403" y="1708"/>
                  </a:cubicBezTo>
                  <a:cubicBezTo>
                    <a:pt x="3478" y="1544"/>
                    <a:pt x="3415" y="1355"/>
                    <a:pt x="3251" y="1279"/>
                  </a:cubicBezTo>
                  <a:lnTo>
                    <a:pt x="567" y="32"/>
                  </a:lnTo>
                  <a:cubicBezTo>
                    <a:pt x="525" y="10"/>
                    <a:pt x="478" y="0"/>
                    <a:pt x="431" y="0"/>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73"/>
            <p:cNvSpPr/>
            <p:nvPr/>
          </p:nvSpPr>
          <p:spPr>
            <a:xfrm>
              <a:off x="4414050" y="2431425"/>
              <a:ext cx="81600" cy="57650"/>
            </a:xfrm>
            <a:custGeom>
              <a:avLst/>
              <a:gdLst/>
              <a:ahLst/>
              <a:cxnLst/>
              <a:rect l="l" t="t" r="r" b="b"/>
              <a:pathLst>
                <a:path w="3264" h="2306" extrusionOk="0">
                  <a:moveTo>
                    <a:pt x="2818" y="0"/>
                  </a:moveTo>
                  <a:cubicBezTo>
                    <a:pt x="2755" y="0"/>
                    <a:pt x="2691" y="19"/>
                    <a:pt x="2634" y="57"/>
                  </a:cubicBezTo>
                  <a:lnTo>
                    <a:pt x="177" y="1707"/>
                  </a:lnTo>
                  <a:cubicBezTo>
                    <a:pt x="38" y="1808"/>
                    <a:pt x="0" y="1997"/>
                    <a:pt x="101" y="2148"/>
                  </a:cubicBezTo>
                  <a:cubicBezTo>
                    <a:pt x="160" y="2249"/>
                    <a:pt x="269" y="2305"/>
                    <a:pt x="380" y="2305"/>
                  </a:cubicBezTo>
                  <a:cubicBezTo>
                    <a:pt x="436" y="2305"/>
                    <a:pt x="492" y="2291"/>
                    <a:pt x="542" y="2262"/>
                  </a:cubicBezTo>
                  <a:lnTo>
                    <a:pt x="3062" y="724"/>
                  </a:lnTo>
                  <a:cubicBezTo>
                    <a:pt x="3213" y="636"/>
                    <a:pt x="3264" y="435"/>
                    <a:pt x="3163" y="271"/>
                  </a:cubicBezTo>
                  <a:lnTo>
                    <a:pt x="3087" y="145"/>
                  </a:lnTo>
                  <a:cubicBezTo>
                    <a:pt x="3025" y="50"/>
                    <a:pt x="2923" y="0"/>
                    <a:pt x="28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73"/>
            <p:cNvSpPr/>
            <p:nvPr/>
          </p:nvSpPr>
          <p:spPr>
            <a:xfrm>
              <a:off x="3749350" y="2416200"/>
              <a:ext cx="80025" cy="60275"/>
            </a:xfrm>
            <a:custGeom>
              <a:avLst/>
              <a:gdLst/>
              <a:ahLst/>
              <a:cxnLst/>
              <a:rect l="l" t="t" r="r" b="b"/>
              <a:pathLst>
                <a:path w="3201" h="2411" extrusionOk="0">
                  <a:moveTo>
                    <a:pt x="452" y="0"/>
                  </a:moveTo>
                  <a:cubicBezTo>
                    <a:pt x="351" y="0"/>
                    <a:pt x="250" y="46"/>
                    <a:pt x="189" y="136"/>
                  </a:cubicBezTo>
                  <a:lnTo>
                    <a:pt x="101" y="262"/>
                  </a:lnTo>
                  <a:cubicBezTo>
                    <a:pt x="0" y="414"/>
                    <a:pt x="38" y="615"/>
                    <a:pt x="189" y="716"/>
                  </a:cubicBezTo>
                  <a:lnTo>
                    <a:pt x="2647" y="2354"/>
                  </a:lnTo>
                  <a:cubicBezTo>
                    <a:pt x="2703" y="2392"/>
                    <a:pt x="2768" y="2410"/>
                    <a:pt x="2831" y="2410"/>
                  </a:cubicBezTo>
                  <a:cubicBezTo>
                    <a:pt x="2935" y="2410"/>
                    <a:pt x="3037" y="2360"/>
                    <a:pt x="3100" y="2266"/>
                  </a:cubicBezTo>
                  <a:cubicBezTo>
                    <a:pt x="3201" y="2115"/>
                    <a:pt x="3176" y="1913"/>
                    <a:pt x="3025" y="1812"/>
                  </a:cubicBezTo>
                  <a:lnTo>
                    <a:pt x="643" y="61"/>
                  </a:lnTo>
                  <a:cubicBezTo>
                    <a:pt x="588" y="20"/>
                    <a:pt x="520" y="0"/>
                    <a:pt x="452" y="0"/>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73"/>
            <p:cNvSpPr/>
            <p:nvPr/>
          </p:nvSpPr>
          <p:spPr>
            <a:xfrm>
              <a:off x="4370250" y="2364375"/>
              <a:ext cx="72475" cy="68675"/>
            </a:xfrm>
            <a:custGeom>
              <a:avLst/>
              <a:gdLst/>
              <a:ahLst/>
              <a:cxnLst/>
              <a:rect l="l" t="t" r="r" b="b"/>
              <a:pathLst>
                <a:path w="2899" h="2747" extrusionOk="0">
                  <a:moveTo>
                    <a:pt x="2441" y="1"/>
                  </a:moveTo>
                  <a:cubicBezTo>
                    <a:pt x="2357" y="1"/>
                    <a:pt x="2275" y="36"/>
                    <a:pt x="2218" y="105"/>
                  </a:cubicBezTo>
                  <a:lnTo>
                    <a:pt x="127" y="2197"/>
                  </a:lnTo>
                  <a:cubicBezTo>
                    <a:pt x="1" y="2323"/>
                    <a:pt x="1" y="2524"/>
                    <a:pt x="127" y="2650"/>
                  </a:cubicBezTo>
                  <a:cubicBezTo>
                    <a:pt x="191" y="2715"/>
                    <a:pt x="273" y="2746"/>
                    <a:pt x="355" y="2746"/>
                  </a:cubicBezTo>
                  <a:cubicBezTo>
                    <a:pt x="433" y="2746"/>
                    <a:pt x="513" y="2718"/>
                    <a:pt x="580" y="2663"/>
                  </a:cubicBezTo>
                  <a:lnTo>
                    <a:pt x="2760" y="672"/>
                  </a:lnTo>
                  <a:cubicBezTo>
                    <a:pt x="2899" y="546"/>
                    <a:pt x="2899" y="344"/>
                    <a:pt x="2773" y="218"/>
                  </a:cubicBezTo>
                  <a:lnTo>
                    <a:pt x="2672" y="105"/>
                  </a:lnTo>
                  <a:cubicBezTo>
                    <a:pt x="2609" y="36"/>
                    <a:pt x="2524" y="1"/>
                    <a:pt x="244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73"/>
            <p:cNvSpPr/>
            <p:nvPr/>
          </p:nvSpPr>
          <p:spPr>
            <a:xfrm>
              <a:off x="3805100" y="2351575"/>
              <a:ext cx="70600" cy="70875"/>
            </a:xfrm>
            <a:custGeom>
              <a:avLst/>
              <a:gdLst/>
              <a:ahLst/>
              <a:cxnLst/>
              <a:rect l="l" t="t" r="r" b="b"/>
              <a:pathLst>
                <a:path w="2824" h="2835" extrusionOk="0">
                  <a:moveTo>
                    <a:pt x="462" y="1"/>
                  </a:moveTo>
                  <a:cubicBezTo>
                    <a:pt x="386" y="1"/>
                    <a:pt x="311" y="29"/>
                    <a:pt x="253" y="88"/>
                  </a:cubicBezTo>
                  <a:lnTo>
                    <a:pt x="139" y="201"/>
                  </a:lnTo>
                  <a:cubicBezTo>
                    <a:pt x="1" y="327"/>
                    <a:pt x="1" y="529"/>
                    <a:pt x="139" y="655"/>
                  </a:cubicBezTo>
                  <a:lnTo>
                    <a:pt x="2231" y="2747"/>
                  </a:lnTo>
                  <a:cubicBezTo>
                    <a:pt x="2291" y="2806"/>
                    <a:pt x="2368" y="2835"/>
                    <a:pt x="2446" y="2835"/>
                  </a:cubicBezTo>
                  <a:cubicBezTo>
                    <a:pt x="2532" y="2835"/>
                    <a:pt x="2619" y="2800"/>
                    <a:pt x="2685" y="2734"/>
                  </a:cubicBezTo>
                  <a:cubicBezTo>
                    <a:pt x="2823" y="2620"/>
                    <a:pt x="2823" y="2419"/>
                    <a:pt x="2710" y="2293"/>
                  </a:cubicBezTo>
                  <a:lnTo>
                    <a:pt x="706" y="113"/>
                  </a:lnTo>
                  <a:cubicBezTo>
                    <a:pt x="639" y="39"/>
                    <a:pt x="550" y="1"/>
                    <a:pt x="462" y="1"/>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73"/>
            <p:cNvSpPr/>
            <p:nvPr/>
          </p:nvSpPr>
          <p:spPr>
            <a:xfrm>
              <a:off x="4315750" y="2309200"/>
              <a:ext cx="62725" cy="77850"/>
            </a:xfrm>
            <a:custGeom>
              <a:avLst/>
              <a:gdLst/>
              <a:ahLst/>
              <a:cxnLst/>
              <a:rect l="l" t="t" r="r" b="b"/>
              <a:pathLst>
                <a:path w="2509" h="3114" extrusionOk="0">
                  <a:moveTo>
                    <a:pt x="2009" y="0"/>
                  </a:moveTo>
                  <a:cubicBezTo>
                    <a:pt x="1905" y="0"/>
                    <a:pt x="1802" y="50"/>
                    <a:pt x="1740" y="145"/>
                  </a:cubicBezTo>
                  <a:lnTo>
                    <a:pt x="102" y="2602"/>
                  </a:lnTo>
                  <a:cubicBezTo>
                    <a:pt x="1" y="2753"/>
                    <a:pt x="39" y="2942"/>
                    <a:pt x="190" y="3043"/>
                  </a:cubicBezTo>
                  <a:cubicBezTo>
                    <a:pt x="253" y="3090"/>
                    <a:pt x="325" y="3113"/>
                    <a:pt x="394" y="3113"/>
                  </a:cubicBezTo>
                  <a:cubicBezTo>
                    <a:pt x="492" y="3113"/>
                    <a:pt x="585" y="3068"/>
                    <a:pt x="643" y="2980"/>
                  </a:cubicBezTo>
                  <a:lnTo>
                    <a:pt x="2395" y="598"/>
                  </a:lnTo>
                  <a:cubicBezTo>
                    <a:pt x="2508" y="447"/>
                    <a:pt x="2470" y="245"/>
                    <a:pt x="2319" y="145"/>
                  </a:cubicBezTo>
                  <a:lnTo>
                    <a:pt x="2193" y="56"/>
                  </a:lnTo>
                  <a:cubicBezTo>
                    <a:pt x="2136" y="18"/>
                    <a:pt x="2072" y="0"/>
                    <a:pt x="200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73"/>
            <p:cNvSpPr/>
            <p:nvPr/>
          </p:nvSpPr>
          <p:spPr>
            <a:xfrm>
              <a:off x="3871575" y="2298900"/>
              <a:ext cx="60200" cy="79600"/>
            </a:xfrm>
            <a:custGeom>
              <a:avLst/>
              <a:gdLst/>
              <a:ahLst/>
              <a:cxnLst/>
              <a:rect l="l" t="t" r="r" b="b"/>
              <a:pathLst>
                <a:path w="2408" h="3184" extrusionOk="0">
                  <a:moveTo>
                    <a:pt x="498" y="1"/>
                  </a:moveTo>
                  <a:cubicBezTo>
                    <a:pt x="440" y="1"/>
                    <a:pt x="381" y="17"/>
                    <a:pt x="328" y="53"/>
                  </a:cubicBezTo>
                  <a:lnTo>
                    <a:pt x="202" y="141"/>
                  </a:lnTo>
                  <a:cubicBezTo>
                    <a:pt x="51" y="242"/>
                    <a:pt x="0" y="443"/>
                    <a:pt x="114" y="594"/>
                  </a:cubicBezTo>
                  <a:lnTo>
                    <a:pt x="1765" y="3039"/>
                  </a:lnTo>
                  <a:cubicBezTo>
                    <a:pt x="1820" y="3133"/>
                    <a:pt x="1924" y="3183"/>
                    <a:pt x="2028" y="3183"/>
                  </a:cubicBezTo>
                  <a:cubicBezTo>
                    <a:pt x="2091" y="3183"/>
                    <a:pt x="2153" y="3165"/>
                    <a:pt x="2206" y="3127"/>
                  </a:cubicBezTo>
                  <a:cubicBezTo>
                    <a:pt x="2357" y="3026"/>
                    <a:pt x="2407" y="2825"/>
                    <a:pt x="2306" y="2686"/>
                  </a:cubicBezTo>
                  <a:lnTo>
                    <a:pt x="769" y="166"/>
                  </a:lnTo>
                  <a:cubicBezTo>
                    <a:pt x="712" y="59"/>
                    <a:pt x="606" y="1"/>
                    <a:pt x="498" y="1"/>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73"/>
            <p:cNvSpPr/>
            <p:nvPr/>
          </p:nvSpPr>
          <p:spPr>
            <a:xfrm>
              <a:off x="4253700" y="2267350"/>
              <a:ext cx="50100" cy="84650"/>
            </a:xfrm>
            <a:custGeom>
              <a:avLst/>
              <a:gdLst/>
              <a:ahLst/>
              <a:cxnLst/>
              <a:rect l="l" t="t" r="r" b="b"/>
              <a:pathLst>
                <a:path w="2004" h="3386" extrusionOk="0">
                  <a:moveTo>
                    <a:pt x="1487" y="0"/>
                  </a:moveTo>
                  <a:cubicBezTo>
                    <a:pt x="1359" y="0"/>
                    <a:pt x="1244" y="75"/>
                    <a:pt x="1197" y="206"/>
                  </a:cubicBezTo>
                  <a:lnTo>
                    <a:pt x="76" y="2940"/>
                  </a:lnTo>
                  <a:cubicBezTo>
                    <a:pt x="0" y="3104"/>
                    <a:pt x="76" y="3293"/>
                    <a:pt x="240" y="3356"/>
                  </a:cubicBezTo>
                  <a:lnTo>
                    <a:pt x="252" y="3356"/>
                  </a:lnTo>
                  <a:cubicBezTo>
                    <a:pt x="296" y="3376"/>
                    <a:pt x="341" y="3386"/>
                    <a:pt x="385" y="3386"/>
                  </a:cubicBezTo>
                  <a:cubicBezTo>
                    <a:pt x="504" y="3386"/>
                    <a:pt x="616" y="3315"/>
                    <a:pt x="681" y="3205"/>
                  </a:cubicBezTo>
                  <a:lnTo>
                    <a:pt x="1928" y="521"/>
                  </a:lnTo>
                  <a:cubicBezTo>
                    <a:pt x="2004" y="357"/>
                    <a:pt x="1928" y="168"/>
                    <a:pt x="1764" y="92"/>
                  </a:cubicBezTo>
                  <a:lnTo>
                    <a:pt x="1626" y="29"/>
                  </a:lnTo>
                  <a:cubicBezTo>
                    <a:pt x="1580" y="10"/>
                    <a:pt x="1533" y="0"/>
                    <a:pt x="148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73"/>
            <p:cNvSpPr/>
            <p:nvPr/>
          </p:nvSpPr>
          <p:spPr>
            <a:xfrm>
              <a:off x="3947800" y="2260450"/>
              <a:ext cx="46975" cy="85825"/>
            </a:xfrm>
            <a:custGeom>
              <a:avLst/>
              <a:gdLst/>
              <a:ahLst/>
              <a:cxnLst/>
              <a:rect l="l" t="t" r="r" b="b"/>
              <a:pathLst>
                <a:path w="1879" h="3433" extrusionOk="0">
                  <a:moveTo>
                    <a:pt x="514" y="1"/>
                  </a:moveTo>
                  <a:cubicBezTo>
                    <a:pt x="473" y="1"/>
                    <a:pt x="432" y="10"/>
                    <a:pt x="392" y="28"/>
                  </a:cubicBezTo>
                  <a:lnTo>
                    <a:pt x="253" y="78"/>
                  </a:lnTo>
                  <a:cubicBezTo>
                    <a:pt x="76" y="141"/>
                    <a:pt x="1" y="330"/>
                    <a:pt x="76" y="494"/>
                  </a:cubicBezTo>
                  <a:lnTo>
                    <a:pt x="1211" y="3229"/>
                  </a:lnTo>
                  <a:cubicBezTo>
                    <a:pt x="1258" y="3352"/>
                    <a:pt x="1377" y="3432"/>
                    <a:pt x="1503" y="3432"/>
                  </a:cubicBezTo>
                  <a:cubicBezTo>
                    <a:pt x="1544" y="3432"/>
                    <a:pt x="1586" y="3424"/>
                    <a:pt x="1626" y="3405"/>
                  </a:cubicBezTo>
                  <a:cubicBezTo>
                    <a:pt x="1803" y="3342"/>
                    <a:pt x="1878" y="3153"/>
                    <a:pt x="1815" y="2989"/>
                  </a:cubicBezTo>
                  <a:lnTo>
                    <a:pt x="807" y="217"/>
                  </a:lnTo>
                  <a:cubicBezTo>
                    <a:pt x="760" y="84"/>
                    <a:pt x="640" y="1"/>
                    <a:pt x="514" y="1"/>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73"/>
            <p:cNvSpPr/>
            <p:nvPr/>
          </p:nvSpPr>
          <p:spPr>
            <a:xfrm>
              <a:off x="4186900" y="2241100"/>
              <a:ext cx="35325" cy="88925"/>
            </a:xfrm>
            <a:custGeom>
              <a:avLst/>
              <a:gdLst/>
              <a:ahLst/>
              <a:cxnLst/>
              <a:rect l="l" t="t" r="r" b="b"/>
              <a:pathLst>
                <a:path w="1413" h="3557" extrusionOk="0">
                  <a:moveTo>
                    <a:pt x="904" y="1"/>
                  </a:moveTo>
                  <a:cubicBezTo>
                    <a:pt x="755" y="1"/>
                    <a:pt x="626" y="108"/>
                    <a:pt x="593" y="273"/>
                  </a:cubicBezTo>
                  <a:lnTo>
                    <a:pt x="26" y="3171"/>
                  </a:lnTo>
                  <a:cubicBezTo>
                    <a:pt x="1" y="3335"/>
                    <a:pt x="102" y="3511"/>
                    <a:pt x="278" y="3549"/>
                  </a:cubicBezTo>
                  <a:cubicBezTo>
                    <a:pt x="303" y="3554"/>
                    <a:pt x="328" y="3557"/>
                    <a:pt x="352" y="3557"/>
                  </a:cubicBezTo>
                  <a:cubicBezTo>
                    <a:pt x="498" y="3557"/>
                    <a:pt x="625" y="3461"/>
                    <a:pt x="669" y="3310"/>
                  </a:cubicBezTo>
                  <a:lnTo>
                    <a:pt x="1374" y="437"/>
                  </a:lnTo>
                  <a:cubicBezTo>
                    <a:pt x="1412" y="260"/>
                    <a:pt x="1311" y="84"/>
                    <a:pt x="1135" y="46"/>
                  </a:cubicBezTo>
                  <a:lnTo>
                    <a:pt x="971" y="8"/>
                  </a:lnTo>
                  <a:cubicBezTo>
                    <a:pt x="948" y="3"/>
                    <a:pt x="926" y="1"/>
                    <a:pt x="90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73"/>
            <p:cNvSpPr/>
            <p:nvPr/>
          </p:nvSpPr>
          <p:spPr>
            <a:xfrm>
              <a:off x="4030025" y="2237750"/>
              <a:ext cx="33100" cy="89125"/>
            </a:xfrm>
            <a:custGeom>
              <a:avLst/>
              <a:gdLst/>
              <a:ahLst/>
              <a:cxnLst/>
              <a:rect l="l" t="t" r="r" b="b"/>
              <a:pathLst>
                <a:path w="1324" h="3565" extrusionOk="0">
                  <a:moveTo>
                    <a:pt x="503" y="0"/>
                  </a:moveTo>
                  <a:cubicBezTo>
                    <a:pt x="487" y="0"/>
                    <a:pt x="471" y="1"/>
                    <a:pt x="454" y="4"/>
                  </a:cubicBezTo>
                  <a:lnTo>
                    <a:pt x="303" y="41"/>
                  </a:lnTo>
                  <a:cubicBezTo>
                    <a:pt x="127" y="67"/>
                    <a:pt x="1" y="243"/>
                    <a:pt x="51" y="419"/>
                  </a:cubicBezTo>
                  <a:lnTo>
                    <a:pt x="643" y="3318"/>
                  </a:lnTo>
                  <a:cubicBezTo>
                    <a:pt x="665" y="3460"/>
                    <a:pt x="801" y="3564"/>
                    <a:pt x="953" y="3564"/>
                  </a:cubicBezTo>
                  <a:cubicBezTo>
                    <a:pt x="975" y="3564"/>
                    <a:pt x="998" y="3562"/>
                    <a:pt x="1021" y="3557"/>
                  </a:cubicBezTo>
                  <a:cubicBezTo>
                    <a:pt x="1198" y="3532"/>
                    <a:pt x="1324" y="3368"/>
                    <a:pt x="1286" y="3192"/>
                  </a:cubicBezTo>
                  <a:lnTo>
                    <a:pt x="832" y="281"/>
                  </a:lnTo>
                  <a:cubicBezTo>
                    <a:pt x="810" y="109"/>
                    <a:pt x="662" y="0"/>
                    <a:pt x="503" y="0"/>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73"/>
            <p:cNvSpPr/>
            <p:nvPr/>
          </p:nvSpPr>
          <p:spPr>
            <a:xfrm>
              <a:off x="4111925" y="2231525"/>
              <a:ext cx="20200" cy="90125"/>
            </a:xfrm>
            <a:custGeom>
              <a:avLst/>
              <a:gdLst/>
              <a:ahLst/>
              <a:cxnLst/>
              <a:rect l="l" t="t" r="r" b="b"/>
              <a:pathLst>
                <a:path w="808" h="3605" extrusionOk="0">
                  <a:moveTo>
                    <a:pt x="329" y="1"/>
                  </a:moveTo>
                  <a:cubicBezTo>
                    <a:pt x="152" y="1"/>
                    <a:pt x="1" y="152"/>
                    <a:pt x="14" y="328"/>
                  </a:cubicBezTo>
                  <a:lnTo>
                    <a:pt x="77" y="3289"/>
                  </a:lnTo>
                  <a:cubicBezTo>
                    <a:pt x="64" y="3466"/>
                    <a:pt x="215" y="3604"/>
                    <a:pt x="404" y="3604"/>
                  </a:cubicBezTo>
                  <a:cubicBezTo>
                    <a:pt x="581" y="3604"/>
                    <a:pt x="732" y="3466"/>
                    <a:pt x="732" y="3289"/>
                  </a:cubicBezTo>
                  <a:lnTo>
                    <a:pt x="795" y="328"/>
                  </a:lnTo>
                  <a:cubicBezTo>
                    <a:pt x="807" y="152"/>
                    <a:pt x="669" y="1"/>
                    <a:pt x="480" y="1"/>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73"/>
            <p:cNvSpPr/>
            <p:nvPr/>
          </p:nvSpPr>
          <p:spPr>
            <a:xfrm>
              <a:off x="4081375" y="2648975"/>
              <a:ext cx="77200" cy="73700"/>
            </a:xfrm>
            <a:custGeom>
              <a:avLst/>
              <a:gdLst/>
              <a:ahLst/>
              <a:cxnLst/>
              <a:rect l="l" t="t" r="r" b="b"/>
              <a:pathLst>
                <a:path w="3088" h="2948" extrusionOk="0">
                  <a:moveTo>
                    <a:pt x="1488" y="1"/>
                  </a:moveTo>
                  <a:cubicBezTo>
                    <a:pt x="729" y="1"/>
                    <a:pt x="1" y="595"/>
                    <a:pt x="1" y="1486"/>
                  </a:cubicBezTo>
                  <a:cubicBezTo>
                    <a:pt x="9" y="2368"/>
                    <a:pt x="732" y="2947"/>
                    <a:pt x="1483" y="2947"/>
                  </a:cubicBezTo>
                  <a:cubicBezTo>
                    <a:pt x="1848" y="2947"/>
                    <a:pt x="2220" y="2811"/>
                    <a:pt x="2521" y="2506"/>
                  </a:cubicBezTo>
                  <a:cubicBezTo>
                    <a:pt x="3088" y="1939"/>
                    <a:pt x="3088" y="1007"/>
                    <a:pt x="2508" y="427"/>
                  </a:cubicBezTo>
                  <a:cubicBezTo>
                    <a:pt x="2210" y="133"/>
                    <a:pt x="1845" y="1"/>
                    <a:pt x="148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73"/>
            <p:cNvSpPr/>
            <p:nvPr/>
          </p:nvSpPr>
          <p:spPr>
            <a:xfrm>
              <a:off x="4101850" y="2507800"/>
              <a:ext cx="192200" cy="194700"/>
            </a:xfrm>
            <a:custGeom>
              <a:avLst/>
              <a:gdLst/>
              <a:ahLst/>
              <a:cxnLst/>
              <a:rect l="l" t="t" r="r" b="b"/>
              <a:pathLst>
                <a:path w="7688" h="7788" extrusionOk="0">
                  <a:moveTo>
                    <a:pt x="7687" y="1"/>
                  </a:moveTo>
                  <a:lnTo>
                    <a:pt x="1" y="7221"/>
                  </a:lnTo>
                  <a:lnTo>
                    <a:pt x="580" y="7788"/>
                  </a:lnTo>
                  <a:lnTo>
                    <a:pt x="768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66" name="Google Shape;1166;p73"/>
          <p:cNvGrpSpPr/>
          <p:nvPr/>
        </p:nvGrpSpPr>
        <p:grpSpPr>
          <a:xfrm>
            <a:off x="1927597" y="2511565"/>
            <a:ext cx="1751365" cy="974253"/>
            <a:chOff x="4811600" y="2231525"/>
            <a:chExt cx="890600" cy="495450"/>
          </a:xfrm>
        </p:grpSpPr>
        <p:sp>
          <p:nvSpPr>
            <p:cNvPr id="1167" name="Google Shape;1167;p73"/>
            <p:cNvSpPr/>
            <p:nvPr/>
          </p:nvSpPr>
          <p:spPr>
            <a:xfrm>
              <a:off x="5604200" y="2591000"/>
              <a:ext cx="90750" cy="31025"/>
            </a:xfrm>
            <a:custGeom>
              <a:avLst/>
              <a:gdLst/>
              <a:ahLst/>
              <a:cxnLst/>
              <a:rect l="l" t="t" r="r" b="b"/>
              <a:pathLst>
                <a:path w="3630" h="1241" extrusionOk="0">
                  <a:moveTo>
                    <a:pt x="3267" y="1"/>
                  </a:moveTo>
                  <a:cubicBezTo>
                    <a:pt x="3241" y="1"/>
                    <a:pt x="3215" y="4"/>
                    <a:pt x="3188" y="12"/>
                  </a:cubicBezTo>
                  <a:lnTo>
                    <a:pt x="290" y="591"/>
                  </a:lnTo>
                  <a:cubicBezTo>
                    <a:pt x="114" y="617"/>
                    <a:pt x="0" y="793"/>
                    <a:pt x="38" y="957"/>
                  </a:cubicBezTo>
                  <a:lnTo>
                    <a:pt x="38" y="969"/>
                  </a:lnTo>
                  <a:cubicBezTo>
                    <a:pt x="60" y="1125"/>
                    <a:pt x="190" y="1241"/>
                    <a:pt x="341" y="1241"/>
                  </a:cubicBezTo>
                  <a:cubicBezTo>
                    <a:pt x="361" y="1241"/>
                    <a:pt x="382" y="1239"/>
                    <a:pt x="404" y="1234"/>
                  </a:cubicBezTo>
                  <a:lnTo>
                    <a:pt x="3327" y="793"/>
                  </a:lnTo>
                  <a:cubicBezTo>
                    <a:pt x="3503" y="768"/>
                    <a:pt x="3629" y="591"/>
                    <a:pt x="3592" y="415"/>
                  </a:cubicBezTo>
                  <a:cubicBezTo>
                    <a:pt x="3579" y="365"/>
                    <a:pt x="3579" y="314"/>
                    <a:pt x="3566" y="264"/>
                  </a:cubicBezTo>
                  <a:cubicBezTo>
                    <a:pt x="3534" y="114"/>
                    <a:pt x="3411" y="1"/>
                    <a:pt x="3267" y="1"/>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73"/>
            <p:cNvSpPr/>
            <p:nvPr/>
          </p:nvSpPr>
          <p:spPr>
            <a:xfrm>
              <a:off x="4820100" y="2573450"/>
              <a:ext cx="90450" cy="34100"/>
            </a:xfrm>
            <a:custGeom>
              <a:avLst/>
              <a:gdLst/>
              <a:ahLst/>
              <a:cxnLst/>
              <a:rect l="l" t="t" r="r" b="b"/>
              <a:pathLst>
                <a:path w="3618" h="1364" extrusionOk="0">
                  <a:moveTo>
                    <a:pt x="393" y="0"/>
                  </a:moveTo>
                  <a:cubicBezTo>
                    <a:pt x="244" y="0"/>
                    <a:pt x="109" y="96"/>
                    <a:pt x="76" y="248"/>
                  </a:cubicBezTo>
                  <a:cubicBezTo>
                    <a:pt x="64" y="311"/>
                    <a:pt x="51" y="361"/>
                    <a:pt x="39" y="411"/>
                  </a:cubicBezTo>
                  <a:cubicBezTo>
                    <a:pt x="1" y="588"/>
                    <a:pt x="114" y="764"/>
                    <a:pt x="291" y="789"/>
                  </a:cubicBezTo>
                  <a:lnTo>
                    <a:pt x="3201" y="1356"/>
                  </a:lnTo>
                  <a:cubicBezTo>
                    <a:pt x="3223" y="1361"/>
                    <a:pt x="3244" y="1364"/>
                    <a:pt x="3265" y="1364"/>
                  </a:cubicBezTo>
                  <a:cubicBezTo>
                    <a:pt x="3409" y="1364"/>
                    <a:pt x="3546" y="1258"/>
                    <a:pt x="3579" y="1104"/>
                  </a:cubicBezTo>
                  <a:lnTo>
                    <a:pt x="3579" y="1092"/>
                  </a:lnTo>
                  <a:cubicBezTo>
                    <a:pt x="3617" y="928"/>
                    <a:pt x="3504" y="752"/>
                    <a:pt x="3340" y="714"/>
                  </a:cubicBezTo>
                  <a:lnTo>
                    <a:pt x="467" y="8"/>
                  </a:lnTo>
                  <a:cubicBezTo>
                    <a:pt x="442" y="3"/>
                    <a:pt x="417" y="0"/>
                    <a:pt x="393"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73"/>
            <p:cNvSpPr/>
            <p:nvPr/>
          </p:nvSpPr>
          <p:spPr>
            <a:xfrm>
              <a:off x="5584675" y="2508700"/>
              <a:ext cx="87900" cy="45000"/>
            </a:xfrm>
            <a:custGeom>
              <a:avLst/>
              <a:gdLst/>
              <a:ahLst/>
              <a:cxnLst/>
              <a:rect l="l" t="t" r="r" b="b"/>
              <a:pathLst>
                <a:path w="3516" h="1800" extrusionOk="0">
                  <a:moveTo>
                    <a:pt x="3087" y="0"/>
                  </a:moveTo>
                  <a:cubicBezTo>
                    <a:pt x="3045" y="0"/>
                    <a:pt x="3002" y="9"/>
                    <a:pt x="2961" y="28"/>
                  </a:cubicBezTo>
                  <a:lnTo>
                    <a:pt x="239" y="1174"/>
                  </a:lnTo>
                  <a:cubicBezTo>
                    <a:pt x="76" y="1237"/>
                    <a:pt x="0" y="1426"/>
                    <a:pt x="63" y="1590"/>
                  </a:cubicBezTo>
                  <a:cubicBezTo>
                    <a:pt x="112" y="1718"/>
                    <a:pt x="238" y="1799"/>
                    <a:pt x="368" y="1799"/>
                  </a:cubicBezTo>
                  <a:cubicBezTo>
                    <a:pt x="405" y="1799"/>
                    <a:pt x="443" y="1793"/>
                    <a:pt x="479" y="1779"/>
                  </a:cubicBezTo>
                  <a:lnTo>
                    <a:pt x="3251" y="771"/>
                  </a:lnTo>
                  <a:cubicBezTo>
                    <a:pt x="3427" y="708"/>
                    <a:pt x="3516" y="519"/>
                    <a:pt x="3440" y="355"/>
                  </a:cubicBezTo>
                  <a:lnTo>
                    <a:pt x="3390" y="204"/>
                  </a:lnTo>
                  <a:cubicBezTo>
                    <a:pt x="3342" y="81"/>
                    <a:pt x="3216" y="0"/>
                    <a:pt x="3087"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73"/>
            <p:cNvSpPr/>
            <p:nvPr/>
          </p:nvSpPr>
          <p:spPr>
            <a:xfrm>
              <a:off x="4845925" y="2492075"/>
              <a:ext cx="86975" cy="47975"/>
            </a:xfrm>
            <a:custGeom>
              <a:avLst/>
              <a:gdLst/>
              <a:ahLst/>
              <a:cxnLst/>
              <a:rect l="l" t="t" r="r" b="b"/>
              <a:pathLst>
                <a:path w="3479" h="1919" extrusionOk="0">
                  <a:moveTo>
                    <a:pt x="423" y="0"/>
                  </a:moveTo>
                  <a:cubicBezTo>
                    <a:pt x="305" y="0"/>
                    <a:pt x="193" y="72"/>
                    <a:pt x="140" y="189"/>
                  </a:cubicBezTo>
                  <a:cubicBezTo>
                    <a:pt x="114" y="239"/>
                    <a:pt x="102" y="289"/>
                    <a:pt x="77" y="340"/>
                  </a:cubicBezTo>
                  <a:cubicBezTo>
                    <a:pt x="1" y="504"/>
                    <a:pt x="77" y="693"/>
                    <a:pt x="253" y="756"/>
                  </a:cubicBezTo>
                  <a:lnTo>
                    <a:pt x="2987" y="1890"/>
                  </a:lnTo>
                  <a:cubicBezTo>
                    <a:pt x="3027" y="1909"/>
                    <a:pt x="3070" y="1919"/>
                    <a:pt x="3113" y="1919"/>
                  </a:cubicBezTo>
                  <a:cubicBezTo>
                    <a:pt x="3235" y="1919"/>
                    <a:pt x="3357" y="1844"/>
                    <a:pt x="3403" y="1713"/>
                  </a:cubicBezTo>
                  <a:cubicBezTo>
                    <a:pt x="3479" y="1549"/>
                    <a:pt x="3403" y="1360"/>
                    <a:pt x="3252" y="1285"/>
                  </a:cubicBezTo>
                  <a:lnTo>
                    <a:pt x="568" y="37"/>
                  </a:lnTo>
                  <a:cubicBezTo>
                    <a:pt x="521" y="12"/>
                    <a:pt x="471" y="0"/>
                    <a:pt x="423"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73"/>
            <p:cNvSpPr/>
            <p:nvPr/>
          </p:nvSpPr>
          <p:spPr>
            <a:xfrm>
              <a:off x="5552225" y="2432700"/>
              <a:ext cx="81925" cy="57850"/>
            </a:xfrm>
            <a:custGeom>
              <a:avLst/>
              <a:gdLst/>
              <a:ahLst/>
              <a:cxnLst/>
              <a:rect l="l" t="t" r="r" b="b"/>
              <a:pathLst>
                <a:path w="3277" h="2314" extrusionOk="0">
                  <a:moveTo>
                    <a:pt x="2821" y="0"/>
                  </a:moveTo>
                  <a:cubicBezTo>
                    <a:pt x="2759" y="0"/>
                    <a:pt x="2698" y="19"/>
                    <a:pt x="2646" y="56"/>
                  </a:cubicBezTo>
                  <a:lnTo>
                    <a:pt x="189" y="1707"/>
                  </a:lnTo>
                  <a:cubicBezTo>
                    <a:pt x="38" y="1807"/>
                    <a:pt x="0" y="2009"/>
                    <a:pt x="101" y="2160"/>
                  </a:cubicBezTo>
                  <a:cubicBezTo>
                    <a:pt x="158" y="2258"/>
                    <a:pt x="262" y="2314"/>
                    <a:pt x="373" y="2314"/>
                  </a:cubicBezTo>
                  <a:cubicBezTo>
                    <a:pt x="434" y="2314"/>
                    <a:pt x="497" y="2297"/>
                    <a:pt x="555" y="2261"/>
                  </a:cubicBezTo>
                  <a:lnTo>
                    <a:pt x="3075" y="724"/>
                  </a:lnTo>
                  <a:cubicBezTo>
                    <a:pt x="3226" y="636"/>
                    <a:pt x="3276" y="434"/>
                    <a:pt x="3176" y="283"/>
                  </a:cubicBezTo>
                  <a:cubicBezTo>
                    <a:pt x="3150" y="232"/>
                    <a:pt x="3125" y="195"/>
                    <a:pt x="3087" y="157"/>
                  </a:cubicBezTo>
                  <a:cubicBezTo>
                    <a:pt x="3032" y="54"/>
                    <a:pt x="2926" y="0"/>
                    <a:pt x="2821"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73"/>
            <p:cNvSpPr/>
            <p:nvPr/>
          </p:nvSpPr>
          <p:spPr>
            <a:xfrm>
              <a:off x="4887825" y="2417825"/>
              <a:ext cx="80050" cy="60225"/>
            </a:xfrm>
            <a:custGeom>
              <a:avLst/>
              <a:gdLst/>
              <a:ahLst/>
              <a:cxnLst/>
              <a:rect l="l" t="t" r="r" b="b"/>
              <a:pathLst>
                <a:path w="3202" h="2409" extrusionOk="0">
                  <a:moveTo>
                    <a:pt x="444" y="1"/>
                  </a:moveTo>
                  <a:cubicBezTo>
                    <a:pt x="346" y="1"/>
                    <a:pt x="249" y="46"/>
                    <a:pt x="190" y="134"/>
                  </a:cubicBezTo>
                  <a:lnTo>
                    <a:pt x="102" y="260"/>
                  </a:lnTo>
                  <a:cubicBezTo>
                    <a:pt x="1" y="412"/>
                    <a:pt x="39" y="613"/>
                    <a:pt x="190" y="714"/>
                  </a:cubicBezTo>
                  <a:lnTo>
                    <a:pt x="2647" y="2352"/>
                  </a:lnTo>
                  <a:cubicBezTo>
                    <a:pt x="2699" y="2390"/>
                    <a:pt x="2762" y="2408"/>
                    <a:pt x="2826" y="2408"/>
                  </a:cubicBezTo>
                  <a:cubicBezTo>
                    <a:pt x="2931" y="2408"/>
                    <a:pt x="3038" y="2358"/>
                    <a:pt x="3101" y="2264"/>
                  </a:cubicBezTo>
                  <a:cubicBezTo>
                    <a:pt x="3202" y="2125"/>
                    <a:pt x="3164" y="1924"/>
                    <a:pt x="3025" y="1823"/>
                  </a:cubicBezTo>
                  <a:lnTo>
                    <a:pt x="644" y="71"/>
                  </a:lnTo>
                  <a:cubicBezTo>
                    <a:pt x="586" y="24"/>
                    <a:pt x="515" y="1"/>
                    <a:pt x="444" y="1"/>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73"/>
            <p:cNvSpPr/>
            <p:nvPr/>
          </p:nvSpPr>
          <p:spPr>
            <a:xfrm>
              <a:off x="5508425" y="2365875"/>
              <a:ext cx="72800" cy="68850"/>
            </a:xfrm>
            <a:custGeom>
              <a:avLst/>
              <a:gdLst/>
              <a:ahLst/>
              <a:cxnLst/>
              <a:rect l="l" t="t" r="r" b="b"/>
              <a:pathLst>
                <a:path w="2912" h="2754" extrusionOk="0">
                  <a:moveTo>
                    <a:pt x="2445" y="1"/>
                  </a:moveTo>
                  <a:cubicBezTo>
                    <a:pt x="2363" y="1"/>
                    <a:pt x="2281" y="32"/>
                    <a:pt x="2218" y="95"/>
                  </a:cubicBezTo>
                  <a:lnTo>
                    <a:pt x="127" y="2187"/>
                  </a:lnTo>
                  <a:cubicBezTo>
                    <a:pt x="1" y="2313"/>
                    <a:pt x="1" y="2515"/>
                    <a:pt x="127" y="2641"/>
                  </a:cubicBezTo>
                  <a:cubicBezTo>
                    <a:pt x="194" y="2715"/>
                    <a:pt x="283" y="2753"/>
                    <a:pt x="371" y="2753"/>
                  </a:cubicBezTo>
                  <a:cubicBezTo>
                    <a:pt x="447" y="2753"/>
                    <a:pt x="522" y="2724"/>
                    <a:pt x="580" y="2666"/>
                  </a:cubicBezTo>
                  <a:lnTo>
                    <a:pt x="2760" y="662"/>
                  </a:lnTo>
                  <a:cubicBezTo>
                    <a:pt x="2899" y="549"/>
                    <a:pt x="2911" y="335"/>
                    <a:pt x="2785" y="209"/>
                  </a:cubicBezTo>
                  <a:lnTo>
                    <a:pt x="2672" y="95"/>
                  </a:lnTo>
                  <a:cubicBezTo>
                    <a:pt x="2609" y="32"/>
                    <a:pt x="2527" y="1"/>
                    <a:pt x="2445" y="1"/>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73"/>
            <p:cNvSpPr/>
            <p:nvPr/>
          </p:nvSpPr>
          <p:spPr>
            <a:xfrm>
              <a:off x="4943275" y="2353000"/>
              <a:ext cx="70600" cy="70875"/>
            </a:xfrm>
            <a:custGeom>
              <a:avLst/>
              <a:gdLst/>
              <a:ahLst/>
              <a:cxnLst/>
              <a:rect l="l" t="t" r="r" b="b"/>
              <a:pathLst>
                <a:path w="2824" h="2835" extrusionOk="0">
                  <a:moveTo>
                    <a:pt x="472" y="1"/>
                  </a:moveTo>
                  <a:cubicBezTo>
                    <a:pt x="390" y="1"/>
                    <a:pt x="308" y="32"/>
                    <a:pt x="240" y="94"/>
                  </a:cubicBezTo>
                  <a:lnTo>
                    <a:pt x="127" y="195"/>
                  </a:lnTo>
                  <a:cubicBezTo>
                    <a:pt x="1" y="321"/>
                    <a:pt x="1" y="535"/>
                    <a:pt x="127" y="661"/>
                  </a:cubicBezTo>
                  <a:lnTo>
                    <a:pt x="2231" y="2740"/>
                  </a:lnTo>
                  <a:cubicBezTo>
                    <a:pt x="2288" y="2803"/>
                    <a:pt x="2370" y="2834"/>
                    <a:pt x="2453" y="2834"/>
                  </a:cubicBezTo>
                  <a:cubicBezTo>
                    <a:pt x="2537" y="2834"/>
                    <a:pt x="2622" y="2803"/>
                    <a:pt x="2685" y="2740"/>
                  </a:cubicBezTo>
                  <a:cubicBezTo>
                    <a:pt x="2811" y="2614"/>
                    <a:pt x="2823" y="2412"/>
                    <a:pt x="2697" y="2286"/>
                  </a:cubicBezTo>
                  <a:lnTo>
                    <a:pt x="706" y="106"/>
                  </a:lnTo>
                  <a:cubicBezTo>
                    <a:pt x="642" y="35"/>
                    <a:pt x="557" y="1"/>
                    <a:pt x="472" y="1"/>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73"/>
            <p:cNvSpPr/>
            <p:nvPr/>
          </p:nvSpPr>
          <p:spPr>
            <a:xfrm>
              <a:off x="5454250" y="2310450"/>
              <a:ext cx="62400" cy="77925"/>
            </a:xfrm>
            <a:custGeom>
              <a:avLst/>
              <a:gdLst/>
              <a:ahLst/>
              <a:cxnLst/>
              <a:rect l="l" t="t" r="r" b="b"/>
              <a:pathLst>
                <a:path w="2496" h="3117" extrusionOk="0">
                  <a:moveTo>
                    <a:pt x="2006" y="1"/>
                  </a:moveTo>
                  <a:cubicBezTo>
                    <a:pt x="1904" y="1"/>
                    <a:pt x="1802" y="51"/>
                    <a:pt x="1739" y="145"/>
                  </a:cubicBezTo>
                  <a:lnTo>
                    <a:pt x="101" y="2602"/>
                  </a:lnTo>
                  <a:cubicBezTo>
                    <a:pt x="0" y="2753"/>
                    <a:pt x="38" y="2955"/>
                    <a:pt x="189" y="3056"/>
                  </a:cubicBezTo>
                  <a:cubicBezTo>
                    <a:pt x="245" y="3096"/>
                    <a:pt x="310" y="3116"/>
                    <a:pt x="376" y="3116"/>
                  </a:cubicBezTo>
                  <a:cubicBezTo>
                    <a:pt x="475" y="3116"/>
                    <a:pt x="575" y="3071"/>
                    <a:pt x="643" y="2980"/>
                  </a:cubicBezTo>
                  <a:lnTo>
                    <a:pt x="2382" y="599"/>
                  </a:lnTo>
                  <a:cubicBezTo>
                    <a:pt x="2495" y="460"/>
                    <a:pt x="2470" y="246"/>
                    <a:pt x="2319" y="145"/>
                  </a:cubicBezTo>
                  <a:lnTo>
                    <a:pt x="2180" y="57"/>
                  </a:lnTo>
                  <a:cubicBezTo>
                    <a:pt x="2128" y="19"/>
                    <a:pt x="2067" y="1"/>
                    <a:pt x="2006" y="1"/>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73"/>
            <p:cNvSpPr/>
            <p:nvPr/>
          </p:nvSpPr>
          <p:spPr>
            <a:xfrm>
              <a:off x="5010075" y="2300475"/>
              <a:ext cx="60175" cy="79300"/>
            </a:xfrm>
            <a:custGeom>
              <a:avLst/>
              <a:gdLst/>
              <a:ahLst/>
              <a:cxnLst/>
              <a:rect l="l" t="t" r="r" b="b"/>
              <a:pathLst>
                <a:path w="2407" h="3172" extrusionOk="0">
                  <a:moveTo>
                    <a:pt x="500" y="0"/>
                  </a:moveTo>
                  <a:cubicBezTo>
                    <a:pt x="441" y="0"/>
                    <a:pt x="381" y="17"/>
                    <a:pt x="328" y="53"/>
                  </a:cubicBezTo>
                  <a:lnTo>
                    <a:pt x="202" y="128"/>
                  </a:lnTo>
                  <a:cubicBezTo>
                    <a:pt x="50" y="229"/>
                    <a:pt x="0" y="431"/>
                    <a:pt x="113" y="582"/>
                  </a:cubicBezTo>
                  <a:lnTo>
                    <a:pt x="1764" y="3039"/>
                  </a:lnTo>
                  <a:cubicBezTo>
                    <a:pt x="1826" y="3124"/>
                    <a:pt x="1927" y="3172"/>
                    <a:pt x="2027" y="3172"/>
                  </a:cubicBezTo>
                  <a:cubicBezTo>
                    <a:pt x="2090" y="3172"/>
                    <a:pt x="2152" y="3153"/>
                    <a:pt x="2205" y="3115"/>
                  </a:cubicBezTo>
                  <a:cubicBezTo>
                    <a:pt x="2356" y="3026"/>
                    <a:pt x="2407" y="2825"/>
                    <a:pt x="2306" y="2674"/>
                  </a:cubicBezTo>
                  <a:lnTo>
                    <a:pt x="769" y="153"/>
                  </a:lnTo>
                  <a:cubicBezTo>
                    <a:pt x="712" y="56"/>
                    <a:pt x="607" y="0"/>
                    <a:pt x="500" y="0"/>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73"/>
            <p:cNvSpPr/>
            <p:nvPr/>
          </p:nvSpPr>
          <p:spPr>
            <a:xfrm>
              <a:off x="5392175" y="2268775"/>
              <a:ext cx="49800" cy="84550"/>
            </a:xfrm>
            <a:custGeom>
              <a:avLst/>
              <a:gdLst/>
              <a:ahLst/>
              <a:cxnLst/>
              <a:rect l="l" t="t" r="r" b="b"/>
              <a:pathLst>
                <a:path w="1992" h="3382" extrusionOk="0">
                  <a:moveTo>
                    <a:pt x="1495" y="1"/>
                  </a:moveTo>
                  <a:cubicBezTo>
                    <a:pt x="1367" y="1"/>
                    <a:pt x="1246" y="74"/>
                    <a:pt x="1198" y="199"/>
                  </a:cubicBezTo>
                  <a:lnTo>
                    <a:pt x="64" y="2933"/>
                  </a:lnTo>
                  <a:cubicBezTo>
                    <a:pt x="1" y="3097"/>
                    <a:pt x="76" y="3286"/>
                    <a:pt x="240" y="3349"/>
                  </a:cubicBezTo>
                  <a:cubicBezTo>
                    <a:pt x="287" y="3371"/>
                    <a:pt x="335" y="3381"/>
                    <a:pt x="383" y="3381"/>
                  </a:cubicBezTo>
                  <a:cubicBezTo>
                    <a:pt x="502" y="3381"/>
                    <a:pt x="615" y="3315"/>
                    <a:pt x="669" y="3198"/>
                  </a:cubicBezTo>
                  <a:lnTo>
                    <a:pt x="1916" y="527"/>
                  </a:lnTo>
                  <a:cubicBezTo>
                    <a:pt x="1992" y="363"/>
                    <a:pt x="1929" y="161"/>
                    <a:pt x="1765" y="98"/>
                  </a:cubicBezTo>
                  <a:lnTo>
                    <a:pt x="1614" y="23"/>
                  </a:lnTo>
                  <a:cubicBezTo>
                    <a:pt x="1575" y="8"/>
                    <a:pt x="1535" y="1"/>
                    <a:pt x="1495" y="1"/>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73"/>
            <p:cNvSpPr/>
            <p:nvPr/>
          </p:nvSpPr>
          <p:spPr>
            <a:xfrm>
              <a:off x="5085975" y="2261900"/>
              <a:ext cx="47275" cy="85675"/>
            </a:xfrm>
            <a:custGeom>
              <a:avLst/>
              <a:gdLst/>
              <a:ahLst/>
              <a:cxnLst/>
              <a:rect l="l" t="t" r="r" b="b"/>
              <a:pathLst>
                <a:path w="1891" h="3427" extrusionOk="0">
                  <a:moveTo>
                    <a:pt x="508" y="0"/>
                  </a:moveTo>
                  <a:cubicBezTo>
                    <a:pt x="470" y="0"/>
                    <a:pt x="430" y="7"/>
                    <a:pt x="391" y="20"/>
                  </a:cubicBezTo>
                  <a:lnTo>
                    <a:pt x="253" y="83"/>
                  </a:lnTo>
                  <a:cubicBezTo>
                    <a:pt x="89" y="146"/>
                    <a:pt x="1" y="335"/>
                    <a:pt x="76" y="499"/>
                  </a:cubicBezTo>
                  <a:lnTo>
                    <a:pt x="1211" y="3234"/>
                  </a:lnTo>
                  <a:cubicBezTo>
                    <a:pt x="1266" y="3354"/>
                    <a:pt x="1383" y="3427"/>
                    <a:pt x="1506" y="3427"/>
                  </a:cubicBezTo>
                  <a:cubicBezTo>
                    <a:pt x="1551" y="3427"/>
                    <a:pt x="1596" y="3418"/>
                    <a:pt x="1639" y="3397"/>
                  </a:cubicBezTo>
                  <a:cubicBezTo>
                    <a:pt x="1803" y="3347"/>
                    <a:pt x="1891" y="3158"/>
                    <a:pt x="1828" y="2994"/>
                  </a:cubicBezTo>
                  <a:lnTo>
                    <a:pt x="807" y="209"/>
                  </a:lnTo>
                  <a:cubicBezTo>
                    <a:pt x="768" y="82"/>
                    <a:pt x="644" y="0"/>
                    <a:pt x="508" y="0"/>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73"/>
            <p:cNvSpPr/>
            <p:nvPr/>
          </p:nvSpPr>
          <p:spPr>
            <a:xfrm>
              <a:off x="5324775" y="2242575"/>
              <a:ext cx="35625" cy="88725"/>
            </a:xfrm>
            <a:custGeom>
              <a:avLst/>
              <a:gdLst/>
              <a:ahLst/>
              <a:cxnLst/>
              <a:rect l="l" t="t" r="r" b="b"/>
              <a:pathLst>
                <a:path w="1425" h="3549" extrusionOk="0">
                  <a:moveTo>
                    <a:pt x="898" y="0"/>
                  </a:moveTo>
                  <a:cubicBezTo>
                    <a:pt x="754" y="0"/>
                    <a:pt x="626" y="104"/>
                    <a:pt x="605" y="252"/>
                  </a:cubicBezTo>
                  <a:lnTo>
                    <a:pt x="38" y="3162"/>
                  </a:lnTo>
                  <a:cubicBezTo>
                    <a:pt x="0" y="3326"/>
                    <a:pt x="114" y="3503"/>
                    <a:pt x="290" y="3540"/>
                  </a:cubicBezTo>
                  <a:lnTo>
                    <a:pt x="303" y="3540"/>
                  </a:lnTo>
                  <a:cubicBezTo>
                    <a:pt x="326" y="3546"/>
                    <a:pt x="349" y="3548"/>
                    <a:pt x="372" y="3548"/>
                  </a:cubicBezTo>
                  <a:cubicBezTo>
                    <a:pt x="513" y="3548"/>
                    <a:pt x="648" y="3453"/>
                    <a:pt x="681" y="3301"/>
                  </a:cubicBezTo>
                  <a:lnTo>
                    <a:pt x="1386" y="428"/>
                  </a:lnTo>
                  <a:cubicBezTo>
                    <a:pt x="1424" y="252"/>
                    <a:pt x="1323" y="75"/>
                    <a:pt x="1147" y="37"/>
                  </a:cubicBezTo>
                  <a:lnTo>
                    <a:pt x="983" y="12"/>
                  </a:lnTo>
                  <a:cubicBezTo>
                    <a:pt x="955" y="4"/>
                    <a:pt x="926" y="0"/>
                    <a:pt x="898" y="0"/>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73"/>
            <p:cNvSpPr/>
            <p:nvPr/>
          </p:nvSpPr>
          <p:spPr>
            <a:xfrm>
              <a:off x="5168825" y="2239225"/>
              <a:ext cx="32475" cy="89225"/>
            </a:xfrm>
            <a:custGeom>
              <a:avLst/>
              <a:gdLst/>
              <a:ahLst/>
              <a:cxnLst/>
              <a:rect l="l" t="t" r="r" b="b"/>
              <a:pathLst>
                <a:path w="1299" h="3569" extrusionOk="0">
                  <a:moveTo>
                    <a:pt x="509" y="1"/>
                  </a:moveTo>
                  <a:cubicBezTo>
                    <a:pt x="487" y="1"/>
                    <a:pt x="465" y="3"/>
                    <a:pt x="442" y="8"/>
                  </a:cubicBezTo>
                  <a:lnTo>
                    <a:pt x="291" y="33"/>
                  </a:lnTo>
                  <a:cubicBezTo>
                    <a:pt x="114" y="58"/>
                    <a:pt x="1" y="234"/>
                    <a:pt x="39" y="411"/>
                  </a:cubicBezTo>
                  <a:lnTo>
                    <a:pt x="618" y="3309"/>
                  </a:lnTo>
                  <a:cubicBezTo>
                    <a:pt x="640" y="3463"/>
                    <a:pt x="777" y="3568"/>
                    <a:pt x="928" y="3568"/>
                  </a:cubicBezTo>
                  <a:cubicBezTo>
                    <a:pt x="951" y="3568"/>
                    <a:pt x="973" y="3566"/>
                    <a:pt x="996" y="3561"/>
                  </a:cubicBezTo>
                  <a:cubicBezTo>
                    <a:pt x="1173" y="3536"/>
                    <a:pt x="1299" y="3372"/>
                    <a:pt x="1261" y="3196"/>
                  </a:cubicBezTo>
                  <a:lnTo>
                    <a:pt x="820" y="272"/>
                  </a:lnTo>
                  <a:cubicBezTo>
                    <a:pt x="798" y="117"/>
                    <a:pt x="668" y="1"/>
                    <a:pt x="509" y="1"/>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73"/>
            <p:cNvSpPr/>
            <p:nvPr/>
          </p:nvSpPr>
          <p:spPr>
            <a:xfrm>
              <a:off x="5252000" y="2231525"/>
              <a:ext cx="19875" cy="90125"/>
            </a:xfrm>
            <a:custGeom>
              <a:avLst/>
              <a:gdLst/>
              <a:ahLst/>
              <a:cxnLst/>
              <a:rect l="l" t="t" r="r" b="b"/>
              <a:pathLst>
                <a:path w="795" h="3605" extrusionOk="0">
                  <a:moveTo>
                    <a:pt x="316" y="1"/>
                  </a:moveTo>
                  <a:cubicBezTo>
                    <a:pt x="139" y="1"/>
                    <a:pt x="1" y="152"/>
                    <a:pt x="1" y="328"/>
                  </a:cubicBezTo>
                  <a:lnTo>
                    <a:pt x="51" y="3289"/>
                  </a:lnTo>
                  <a:cubicBezTo>
                    <a:pt x="51" y="3466"/>
                    <a:pt x="190" y="3604"/>
                    <a:pt x="379" y="3604"/>
                  </a:cubicBezTo>
                  <a:cubicBezTo>
                    <a:pt x="555" y="3604"/>
                    <a:pt x="694" y="3466"/>
                    <a:pt x="706" y="3289"/>
                  </a:cubicBezTo>
                  <a:lnTo>
                    <a:pt x="794" y="328"/>
                  </a:lnTo>
                  <a:cubicBezTo>
                    <a:pt x="794" y="152"/>
                    <a:pt x="656" y="1"/>
                    <a:pt x="479" y="1"/>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73"/>
            <p:cNvSpPr/>
            <p:nvPr/>
          </p:nvSpPr>
          <p:spPr>
            <a:xfrm>
              <a:off x="5218300" y="2653400"/>
              <a:ext cx="95775" cy="73575"/>
            </a:xfrm>
            <a:custGeom>
              <a:avLst/>
              <a:gdLst/>
              <a:ahLst/>
              <a:cxnLst/>
              <a:rect l="l" t="t" r="r" b="b"/>
              <a:pathLst>
                <a:path w="3831" h="2943" extrusionOk="0">
                  <a:moveTo>
                    <a:pt x="1923" y="0"/>
                  </a:moveTo>
                  <a:cubicBezTo>
                    <a:pt x="1629" y="0"/>
                    <a:pt x="1331" y="89"/>
                    <a:pt x="1071" y="275"/>
                  </a:cubicBezTo>
                  <a:cubicBezTo>
                    <a:pt x="0" y="1019"/>
                    <a:pt x="378" y="2695"/>
                    <a:pt x="1676" y="2922"/>
                  </a:cubicBezTo>
                  <a:cubicBezTo>
                    <a:pt x="1762" y="2936"/>
                    <a:pt x="1847" y="2943"/>
                    <a:pt x="1930" y="2943"/>
                  </a:cubicBezTo>
                  <a:cubicBezTo>
                    <a:pt x="3077" y="2943"/>
                    <a:pt x="3830" y="1616"/>
                    <a:pt x="3125" y="628"/>
                  </a:cubicBezTo>
                  <a:cubicBezTo>
                    <a:pt x="2840" y="220"/>
                    <a:pt x="2386" y="0"/>
                    <a:pt x="192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73"/>
            <p:cNvSpPr/>
            <p:nvPr/>
          </p:nvSpPr>
          <p:spPr>
            <a:xfrm>
              <a:off x="5122200" y="2485750"/>
              <a:ext cx="158175" cy="217850"/>
            </a:xfrm>
            <a:custGeom>
              <a:avLst/>
              <a:gdLst/>
              <a:ahLst/>
              <a:cxnLst/>
              <a:rect l="l" t="t" r="r" b="b"/>
              <a:pathLst>
                <a:path w="6327" h="8714" extrusionOk="0">
                  <a:moveTo>
                    <a:pt x="1" y="0"/>
                  </a:moveTo>
                  <a:lnTo>
                    <a:pt x="5558" y="8569"/>
                  </a:lnTo>
                  <a:cubicBezTo>
                    <a:pt x="5613" y="8663"/>
                    <a:pt x="5717" y="8714"/>
                    <a:pt x="5824" y="8714"/>
                  </a:cubicBezTo>
                  <a:cubicBezTo>
                    <a:pt x="5889" y="8714"/>
                    <a:pt x="5955" y="8695"/>
                    <a:pt x="6012" y="8657"/>
                  </a:cubicBezTo>
                  <a:lnTo>
                    <a:pt x="6138" y="8569"/>
                  </a:lnTo>
                  <a:cubicBezTo>
                    <a:pt x="6289" y="8456"/>
                    <a:pt x="6327" y="8254"/>
                    <a:pt x="6213" y="8103"/>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73"/>
            <p:cNvSpPr/>
            <p:nvPr/>
          </p:nvSpPr>
          <p:spPr>
            <a:xfrm>
              <a:off x="5612075" y="2674425"/>
              <a:ext cx="90125" cy="19575"/>
            </a:xfrm>
            <a:custGeom>
              <a:avLst/>
              <a:gdLst/>
              <a:ahLst/>
              <a:cxnLst/>
              <a:rect l="l" t="t" r="r" b="b"/>
              <a:pathLst>
                <a:path w="3605" h="783" extrusionOk="0">
                  <a:moveTo>
                    <a:pt x="3288" y="1"/>
                  </a:moveTo>
                  <a:cubicBezTo>
                    <a:pt x="3280" y="1"/>
                    <a:pt x="3272" y="1"/>
                    <a:pt x="3264" y="1"/>
                  </a:cubicBezTo>
                  <a:lnTo>
                    <a:pt x="315" y="127"/>
                  </a:lnTo>
                  <a:cubicBezTo>
                    <a:pt x="139" y="127"/>
                    <a:pt x="0" y="279"/>
                    <a:pt x="0" y="455"/>
                  </a:cubicBezTo>
                  <a:lnTo>
                    <a:pt x="0" y="468"/>
                  </a:lnTo>
                  <a:cubicBezTo>
                    <a:pt x="13" y="644"/>
                    <a:pt x="152" y="783"/>
                    <a:pt x="328" y="783"/>
                  </a:cubicBezTo>
                  <a:lnTo>
                    <a:pt x="3277" y="783"/>
                  </a:lnTo>
                  <a:cubicBezTo>
                    <a:pt x="3466" y="783"/>
                    <a:pt x="3604" y="631"/>
                    <a:pt x="3604" y="442"/>
                  </a:cubicBezTo>
                  <a:lnTo>
                    <a:pt x="3604" y="316"/>
                  </a:lnTo>
                  <a:cubicBezTo>
                    <a:pt x="3604" y="135"/>
                    <a:pt x="3465" y="1"/>
                    <a:pt x="3288" y="1"/>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73"/>
            <p:cNvSpPr/>
            <p:nvPr/>
          </p:nvSpPr>
          <p:spPr>
            <a:xfrm>
              <a:off x="4811600" y="2666250"/>
              <a:ext cx="90125" cy="19575"/>
            </a:xfrm>
            <a:custGeom>
              <a:avLst/>
              <a:gdLst/>
              <a:ahLst/>
              <a:cxnLst/>
              <a:rect l="l" t="t" r="r" b="b"/>
              <a:pathLst>
                <a:path w="3605" h="783" extrusionOk="0">
                  <a:moveTo>
                    <a:pt x="353" y="1"/>
                  </a:moveTo>
                  <a:cubicBezTo>
                    <a:pt x="164" y="1"/>
                    <a:pt x="13" y="139"/>
                    <a:pt x="13" y="316"/>
                  </a:cubicBezTo>
                  <a:lnTo>
                    <a:pt x="13" y="454"/>
                  </a:lnTo>
                  <a:cubicBezTo>
                    <a:pt x="0" y="643"/>
                    <a:pt x="152" y="782"/>
                    <a:pt x="328" y="782"/>
                  </a:cubicBezTo>
                  <a:lnTo>
                    <a:pt x="3277" y="782"/>
                  </a:lnTo>
                  <a:cubicBezTo>
                    <a:pt x="3453" y="782"/>
                    <a:pt x="3604" y="643"/>
                    <a:pt x="3604" y="467"/>
                  </a:cubicBezTo>
                  <a:cubicBezTo>
                    <a:pt x="3604" y="291"/>
                    <a:pt x="3466" y="139"/>
                    <a:pt x="3289" y="127"/>
                  </a:cubicBezTo>
                  <a:lnTo>
                    <a:pt x="353"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6" name="Google Shape;1186;p73"/>
          <p:cNvSpPr txBox="1">
            <a:spLocks noGrp="1"/>
          </p:cNvSpPr>
          <p:nvPr>
            <p:ph type="ctrTitle"/>
          </p:nvPr>
        </p:nvSpPr>
        <p:spPr>
          <a:xfrm>
            <a:off x="1862629" y="1924202"/>
            <a:ext cx="1881300" cy="42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1600">
                <a:solidFill>
                  <a:schemeClr val="accent1"/>
                </a:solidFill>
              </a:rPr>
              <a:t>%30</a:t>
            </a:r>
            <a:endParaRPr sz="1600">
              <a:solidFill>
                <a:schemeClr val="accent1"/>
              </a:solidFill>
            </a:endParaRPr>
          </a:p>
        </p:txBody>
      </p:sp>
      <p:sp>
        <p:nvSpPr>
          <p:cNvPr id="1187" name="Google Shape;1187;p73"/>
          <p:cNvSpPr txBox="1">
            <a:spLocks noGrp="1"/>
          </p:cNvSpPr>
          <p:nvPr>
            <p:ph type="ctrTitle" idx="4"/>
          </p:nvPr>
        </p:nvSpPr>
        <p:spPr>
          <a:xfrm>
            <a:off x="5189052" y="1841789"/>
            <a:ext cx="1881300" cy="42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1600">
                <a:solidFill>
                  <a:schemeClr val="accent3"/>
                </a:solidFill>
              </a:rPr>
              <a:t>%84</a:t>
            </a:r>
            <a:endParaRPr sz="1600">
              <a:solidFill>
                <a:schemeClr val="accent3"/>
              </a:solidFill>
            </a:endParaRPr>
          </a:p>
        </p:txBody>
      </p:sp>
      <p:sp>
        <p:nvSpPr>
          <p:cNvPr id="1188" name="Google Shape;1188;p73"/>
          <p:cNvSpPr txBox="1"/>
          <p:nvPr/>
        </p:nvSpPr>
        <p:spPr>
          <a:xfrm>
            <a:off x="618825" y="989475"/>
            <a:ext cx="733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lt1"/>
                </a:solidFill>
                <a:latin typeface="Maven Pro"/>
                <a:ea typeface="Maven Pro"/>
                <a:cs typeface="Maven Pro"/>
                <a:sym typeface="Maven Pro"/>
              </a:rPr>
              <a:t>In the next stage, we will try to increase the F1 score on unbalanced data.</a:t>
            </a:r>
            <a:endParaRPr dirty="0">
              <a:solidFill>
                <a:schemeClr val="lt1"/>
              </a:solidFill>
              <a:latin typeface="Maven Pro"/>
              <a:ea typeface="Maven Pro"/>
              <a:cs typeface="Maven Pro"/>
              <a:sym typeface="Maven Pr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74"/>
          <p:cNvSpPr txBox="1">
            <a:spLocks noGrp="1"/>
          </p:cNvSpPr>
          <p:nvPr>
            <p:ph type="title"/>
          </p:nvPr>
        </p:nvSpPr>
        <p:spPr>
          <a:xfrm>
            <a:off x="1579800" y="1118330"/>
            <a:ext cx="5356172" cy="2150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tr-TR" dirty="0"/>
              <a:t>THANKS</a:t>
            </a:r>
            <a:r>
              <a:rPr lang="en" dirty="0"/>
              <a:t> </a:t>
            </a:r>
            <a:endParaRPr dirty="0">
              <a:solidFill>
                <a:schemeClr val="accent3"/>
              </a:solidFill>
            </a:endParaRPr>
          </a:p>
        </p:txBody>
      </p:sp>
      <p:sp>
        <p:nvSpPr>
          <p:cNvPr id="2" name="Metin kutusu 1">
            <a:extLst>
              <a:ext uri="{FF2B5EF4-FFF2-40B4-BE49-F238E27FC236}">
                <a16:creationId xmlns:a16="http://schemas.microsoft.com/office/drawing/2014/main" id="{FDA38089-DC79-467D-8D9E-A4134F835B9B}"/>
              </a:ext>
            </a:extLst>
          </p:cNvPr>
          <p:cNvSpPr txBox="1"/>
          <p:nvPr/>
        </p:nvSpPr>
        <p:spPr>
          <a:xfrm>
            <a:off x="3946087" y="3146704"/>
            <a:ext cx="1503484" cy="954107"/>
          </a:xfrm>
          <a:prstGeom prst="rect">
            <a:avLst/>
          </a:prstGeom>
          <a:noFill/>
        </p:spPr>
        <p:txBody>
          <a:bodyPr wrap="square" rtlCol="0">
            <a:spAutoFit/>
          </a:bodyPr>
          <a:lstStyle/>
          <a:p>
            <a:r>
              <a:rPr lang="en-GB" dirty="0">
                <a:solidFill>
                  <a:schemeClr val="bg1"/>
                </a:solidFill>
              </a:rPr>
              <a:t>ESRİN ERDEM</a:t>
            </a:r>
          </a:p>
          <a:p>
            <a:r>
              <a:rPr lang="tr-TR" i="0" dirty="0">
                <a:effectLst/>
                <a:latin typeface="-apple-system"/>
                <a:hlinkClick r:id="rId3"/>
              </a:rPr>
              <a:t>linkedin.com/in/esrin-erdem-3677161a4</a:t>
            </a:r>
            <a:endParaRPr lang="en-150" dirty="0">
              <a:solidFill>
                <a:schemeClr val="bg1"/>
              </a:solidFill>
            </a:endParaRPr>
          </a:p>
        </p:txBody>
      </p:sp>
      <p:sp>
        <p:nvSpPr>
          <p:cNvPr id="3" name="Metin kutusu 2">
            <a:extLst>
              <a:ext uri="{FF2B5EF4-FFF2-40B4-BE49-F238E27FC236}">
                <a16:creationId xmlns:a16="http://schemas.microsoft.com/office/drawing/2014/main" id="{E49BFE76-DAC1-4556-8D54-79447E79638E}"/>
              </a:ext>
            </a:extLst>
          </p:cNvPr>
          <p:cNvSpPr txBox="1"/>
          <p:nvPr/>
        </p:nvSpPr>
        <p:spPr>
          <a:xfrm>
            <a:off x="5447154" y="3184214"/>
            <a:ext cx="1758462" cy="954107"/>
          </a:xfrm>
          <a:prstGeom prst="rect">
            <a:avLst/>
          </a:prstGeom>
          <a:noFill/>
        </p:spPr>
        <p:txBody>
          <a:bodyPr wrap="square" rtlCol="0">
            <a:spAutoFit/>
          </a:bodyPr>
          <a:lstStyle/>
          <a:p>
            <a:r>
              <a:rPr lang="en-GB" dirty="0">
                <a:solidFill>
                  <a:schemeClr val="bg1"/>
                </a:solidFill>
              </a:rPr>
              <a:t>İSMAİL HAKKI ÖZÇELİK</a:t>
            </a:r>
          </a:p>
          <a:p>
            <a:r>
              <a:rPr lang="tr-TR" i="0" dirty="0">
                <a:effectLst/>
                <a:latin typeface="-apple-system"/>
                <a:hlinkClick r:id="rId4"/>
              </a:rPr>
              <a:t>linkedin.com/in/</a:t>
            </a:r>
            <a:r>
              <a:rPr lang="tr-TR" i="0" dirty="0" err="1">
                <a:effectLst/>
                <a:latin typeface="-apple-system"/>
                <a:hlinkClick r:id="rId4"/>
              </a:rPr>
              <a:t>ismail-ozcelik</a:t>
            </a:r>
            <a:endParaRPr lang="en-150" dirty="0">
              <a:solidFill>
                <a:schemeClr val="bg1"/>
              </a:solidFill>
            </a:endParaRPr>
          </a:p>
        </p:txBody>
      </p:sp>
      <p:sp>
        <p:nvSpPr>
          <p:cNvPr id="4" name="Metin kutusu 3">
            <a:extLst>
              <a:ext uri="{FF2B5EF4-FFF2-40B4-BE49-F238E27FC236}">
                <a16:creationId xmlns:a16="http://schemas.microsoft.com/office/drawing/2014/main" id="{434A09AF-5B90-4D78-8BFB-9BC51D194538}"/>
              </a:ext>
            </a:extLst>
          </p:cNvPr>
          <p:cNvSpPr txBox="1"/>
          <p:nvPr/>
        </p:nvSpPr>
        <p:spPr>
          <a:xfrm>
            <a:off x="1071506" y="3165615"/>
            <a:ext cx="1222130" cy="738664"/>
          </a:xfrm>
          <a:prstGeom prst="rect">
            <a:avLst/>
          </a:prstGeom>
          <a:noFill/>
        </p:spPr>
        <p:txBody>
          <a:bodyPr wrap="square" rtlCol="0">
            <a:spAutoFit/>
          </a:bodyPr>
          <a:lstStyle/>
          <a:p>
            <a:r>
              <a:rPr lang="tr-TR" dirty="0">
                <a:solidFill>
                  <a:schemeClr val="bg1"/>
                </a:solidFill>
              </a:rPr>
              <a:t>BAHA ULUǦ</a:t>
            </a:r>
            <a:endParaRPr lang="en-GB" dirty="0">
              <a:solidFill>
                <a:schemeClr val="bg1"/>
              </a:solidFill>
            </a:endParaRPr>
          </a:p>
          <a:p>
            <a:r>
              <a:rPr lang="tr-TR" i="0" dirty="0">
                <a:effectLst/>
                <a:latin typeface="-apple-system"/>
                <a:hlinkClick r:id="rId5"/>
              </a:rPr>
              <a:t>linkedin.com/in/baha-</a:t>
            </a:r>
            <a:r>
              <a:rPr lang="tr-TR" i="0" dirty="0" err="1">
                <a:effectLst/>
                <a:latin typeface="-apple-system"/>
                <a:hlinkClick r:id="rId5"/>
              </a:rPr>
              <a:t>ulug</a:t>
            </a:r>
            <a:endParaRPr lang="tr-TR" dirty="0">
              <a:solidFill>
                <a:schemeClr val="bg1"/>
              </a:solidFill>
            </a:endParaRPr>
          </a:p>
        </p:txBody>
      </p:sp>
      <p:sp>
        <p:nvSpPr>
          <p:cNvPr id="5" name="Metin kutusu 4">
            <a:extLst>
              <a:ext uri="{FF2B5EF4-FFF2-40B4-BE49-F238E27FC236}">
                <a16:creationId xmlns:a16="http://schemas.microsoft.com/office/drawing/2014/main" id="{6F4A251B-21A3-43DE-A3A1-B8448CBD7B21}"/>
              </a:ext>
            </a:extLst>
          </p:cNvPr>
          <p:cNvSpPr txBox="1"/>
          <p:nvPr/>
        </p:nvSpPr>
        <p:spPr>
          <a:xfrm>
            <a:off x="7258368" y="3177764"/>
            <a:ext cx="1758461" cy="954107"/>
          </a:xfrm>
          <a:prstGeom prst="rect">
            <a:avLst/>
          </a:prstGeom>
          <a:noFill/>
        </p:spPr>
        <p:txBody>
          <a:bodyPr wrap="square" rtlCol="0">
            <a:spAutoFit/>
          </a:bodyPr>
          <a:lstStyle/>
          <a:p>
            <a:r>
              <a:rPr lang="en-GB" dirty="0">
                <a:solidFill>
                  <a:schemeClr val="bg1"/>
                </a:solidFill>
              </a:rPr>
              <a:t>ESRA BARBAROS</a:t>
            </a:r>
          </a:p>
          <a:p>
            <a:r>
              <a:rPr lang="en-GB" dirty="0">
                <a:solidFill>
                  <a:schemeClr val="bg1"/>
                </a:solidFill>
              </a:rPr>
              <a:t>esrabarbaros@gmail.com</a:t>
            </a:r>
          </a:p>
          <a:p>
            <a:r>
              <a:rPr lang="en-GB" dirty="0">
                <a:solidFill>
                  <a:schemeClr val="bg1"/>
                </a:solidFill>
              </a:rPr>
              <a:t> </a:t>
            </a:r>
            <a:endParaRPr lang="en-150" dirty="0">
              <a:solidFill>
                <a:schemeClr val="bg1"/>
              </a:solidFill>
            </a:endParaRPr>
          </a:p>
        </p:txBody>
      </p:sp>
      <p:sp>
        <p:nvSpPr>
          <p:cNvPr id="6" name="Metin kutusu 5">
            <a:extLst>
              <a:ext uri="{FF2B5EF4-FFF2-40B4-BE49-F238E27FC236}">
                <a16:creationId xmlns:a16="http://schemas.microsoft.com/office/drawing/2014/main" id="{9B7D11EA-C11A-4F00-BFAC-27353F5F74E3}"/>
              </a:ext>
            </a:extLst>
          </p:cNvPr>
          <p:cNvSpPr txBox="1"/>
          <p:nvPr/>
        </p:nvSpPr>
        <p:spPr>
          <a:xfrm>
            <a:off x="2389833" y="3165393"/>
            <a:ext cx="1471256" cy="954107"/>
          </a:xfrm>
          <a:prstGeom prst="rect">
            <a:avLst/>
          </a:prstGeom>
          <a:noFill/>
        </p:spPr>
        <p:txBody>
          <a:bodyPr wrap="square" rtlCol="0">
            <a:spAutoFit/>
          </a:bodyPr>
          <a:lstStyle/>
          <a:p>
            <a:r>
              <a:rPr lang="en-GB" dirty="0">
                <a:solidFill>
                  <a:schemeClr val="bg1"/>
                </a:solidFill>
              </a:rPr>
              <a:t>ELİF ÖZDEMİR</a:t>
            </a:r>
          </a:p>
          <a:p>
            <a:r>
              <a:rPr lang="tr-TR" i="0" dirty="0">
                <a:effectLst/>
                <a:latin typeface="-apple-system"/>
                <a:hlinkClick r:id="rId6"/>
              </a:rPr>
              <a:t>linkedin.com/in/elif-özdemir-8892729b</a:t>
            </a:r>
            <a:endParaRPr lang="en-15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7"/>
          <p:cNvSpPr txBox="1">
            <a:spLocks noGrp="1"/>
          </p:cNvSpPr>
          <p:nvPr>
            <p:ph type="ctrTitle" idx="8"/>
          </p:nvPr>
        </p:nvSpPr>
        <p:spPr>
          <a:xfrm>
            <a:off x="775855" y="170550"/>
            <a:ext cx="58887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tr-TR" dirty="0"/>
              <a:t>OUR SOLUTION</a:t>
            </a:r>
            <a:endParaRPr sz="3000" dirty="0"/>
          </a:p>
        </p:txBody>
      </p:sp>
      <p:sp>
        <p:nvSpPr>
          <p:cNvPr id="572" name="Google Shape;572;p27"/>
          <p:cNvSpPr txBox="1">
            <a:spLocks noGrp="1"/>
          </p:cNvSpPr>
          <p:nvPr>
            <p:ph type="ctrTitle" idx="2"/>
          </p:nvPr>
        </p:nvSpPr>
        <p:spPr>
          <a:xfrm>
            <a:off x="775843" y="2242095"/>
            <a:ext cx="1881300" cy="64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tr-TR" dirty="0"/>
              <a:t>FEATURE ENGINEERING</a:t>
            </a:r>
            <a:endParaRPr dirty="0"/>
          </a:p>
        </p:txBody>
      </p:sp>
      <p:sp>
        <p:nvSpPr>
          <p:cNvPr id="573" name="Google Shape;573;p27"/>
          <p:cNvSpPr txBox="1">
            <a:spLocks noGrp="1"/>
          </p:cNvSpPr>
          <p:nvPr>
            <p:ph type="ctrTitle" idx="4"/>
          </p:nvPr>
        </p:nvSpPr>
        <p:spPr>
          <a:xfrm>
            <a:off x="5841016" y="637181"/>
            <a:ext cx="1881300" cy="64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 dirty="0"/>
              <a:t>MODELLING</a:t>
            </a:r>
            <a:endParaRPr dirty="0"/>
          </a:p>
        </p:txBody>
      </p:sp>
      <p:sp>
        <p:nvSpPr>
          <p:cNvPr id="574" name="Google Shape;574;p27"/>
          <p:cNvSpPr txBox="1">
            <a:spLocks noGrp="1"/>
          </p:cNvSpPr>
          <p:nvPr>
            <p:ph type="subTitle" idx="7"/>
          </p:nvPr>
        </p:nvSpPr>
        <p:spPr>
          <a:xfrm>
            <a:off x="4608822" y="4275063"/>
            <a:ext cx="3078300" cy="644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000"/>
              <a:buNone/>
            </a:pPr>
            <a:r>
              <a:rPr lang="en-GB" sz="1200" dirty="0"/>
              <a:t>The model that gives the best result is selected and the final model is created and the target audience is estimated.</a:t>
            </a:r>
            <a:endParaRPr sz="1200" dirty="0"/>
          </a:p>
        </p:txBody>
      </p:sp>
      <p:sp>
        <p:nvSpPr>
          <p:cNvPr id="575" name="Google Shape;575;p27"/>
          <p:cNvSpPr txBox="1">
            <a:spLocks noGrp="1"/>
          </p:cNvSpPr>
          <p:nvPr>
            <p:ph type="ctrTitle"/>
          </p:nvPr>
        </p:nvSpPr>
        <p:spPr>
          <a:xfrm>
            <a:off x="775841" y="465370"/>
            <a:ext cx="1881300" cy="64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tr-TR" dirty="0"/>
              <a:t>DATA ANALYSIS</a:t>
            </a:r>
            <a:endParaRPr dirty="0"/>
          </a:p>
        </p:txBody>
      </p:sp>
      <p:sp>
        <p:nvSpPr>
          <p:cNvPr id="576" name="Google Shape;576;p27"/>
          <p:cNvSpPr txBox="1">
            <a:spLocks noGrp="1"/>
          </p:cNvSpPr>
          <p:nvPr>
            <p:ph type="subTitle" idx="1"/>
          </p:nvPr>
        </p:nvSpPr>
        <p:spPr>
          <a:xfrm>
            <a:off x="775841" y="957670"/>
            <a:ext cx="1881300" cy="644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000"/>
              <a:buNone/>
            </a:pPr>
            <a:r>
              <a:rPr lang="en-GB" sz="1300" dirty="0"/>
              <a:t>By examining the data, it is decided what should be done on the data.</a:t>
            </a:r>
            <a:endParaRPr sz="1300" dirty="0"/>
          </a:p>
        </p:txBody>
      </p:sp>
      <p:sp>
        <p:nvSpPr>
          <p:cNvPr id="577" name="Google Shape;577;p27"/>
          <p:cNvSpPr txBox="1">
            <a:spLocks noGrp="1"/>
          </p:cNvSpPr>
          <p:nvPr>
            <p:ph type="subTitle" idx="3"/>
          </p:nvPr>
        </p:nvSpPr>
        <p:spPr>
          <a:xfrm>
            <a:off x="775843" y="2734395"/>
            <a:ext cx="1881300" cy="644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000"/>
              <a:buNone/>
            </a:pPr>
            <a:r>
              <a:rPr lang="en-GB" sz="1300" dirty="0"/>
              <a:t>After looking at the relational analyses, new variables that can affect the model are derived.</a:t>
            </a:r>
            <a:endParaRPr sz="1300" dirty="0"/>
          </a:p>
        </p:txBody>
      </p:sp>
      <p:sp>
        <p:nvSpPr>
          <p:cNvPr id="578" name="Google Shape;578;p27"/>
          <p:cNvSpPr txBox="1">
            <a:spLocks noGrp="1"/>
          </p:cNvSpPr>
          <p:nvPr>
            <p:ph type="subTitle" idx="5"/>
          </p:nvPr>
        </p:nvSpPr>
        <p:spPr>
          <a:xfrm>
            <a:off x="5739316" y="1205181"/>
            <a:ext cx="2084700" cy="644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000"/>
              <a:buNone/>
            </a:pPr>
            <a:r>
              <a:rPr lang="en-GB" sz="1200" dirty="0"/>
              <a:t>The best parameters for each model are determined and the results are compared.</a:t>
            </a:r>
            <a:endParaRPr sz="1200" dirty="0"/>
          </a:p>
        </p:txBody>
      </p:sp>
      <p:sp>
        <p:nvSpPr>
          <p:cNvPr id="579" name="Google Shape;579;p27"/>
          <p:cNvSpPr txBox="1">
            <a:spLocks noGrp="1"/>
          </p:cNvSpPr>
          <p:nvPr>
            <p:ph type="ctrTitle" idx="6"/>
          </p:nvPr>
        </p:nvSpPr>
        <p:spPr>
          <a:xfrm>
            <a:off x="4609121" y="3841313"/>
            <a:ext cx="3194400" cy="64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GB" sz="1800" dirty="0"/>
              <a:t>DECIDING THE BEST MODEL AND DETERMINING THE TARGET AUDIENCE</a:t>
            </a:r>
            <a:endParaRPr sz="1800" dirty="0"/>
          </a:p>
        </p:txBody>
      </p:sp>
      <p:sp>
        <p:nvSpPr>
          <p:cNvPr id="580" name="Google Shape;580;p27"/>
          <p:cNvSpPr/>
          <p:nvPr/>
        </p:nvSpPr>
        <p:spPr>
          <a:xfrm>
            <a:off x="3137063" y="95982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27"/>
          <p:cNvSpPr/>
          <p:nvPr/>
        </p:nvSpPr>
        <p:spPr>
          <a:xfrm>
            <a:off x="3124175" y="2448638"/>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27"/>
          <p:cNvSpPr/>
          <p:nvPr/>
        </p:nvSpPr>
        <p:spPr>
          <a:xfrm>
            <a:off x="4535513" y="959825"/>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27"/>
          <p:cNvSpPr/>
          <p:nvPr/>
        </p:nvSpPr>
        <p:spPr>
          <a:xfrm>
            <a:off x="4522625" y="2448638"/>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3000"/>
              <a:t>✄</a:t>
            </a:r>
            <a:endParaRPr sz="3000" b="0" i="0" u="none" strike="noStrike" cap="none">
              <a:solidFill>
                <a:srgbClr val="000000"/>
              </a:solidFill>
              <a:latin typeface="Arial"/>
              <a:ea typeface="Arial"/>
              <a:cs typeface="Arial"/>
              <a:sym typeface="Arial"/>
            </a:endParaRPr>
          </a:p>
        </p:txBody>
      </p:sp>
      <p:cxnSp>
        <p:nvCxnSpPr>
          <p:cNvPr id="584" name="Google Shape;584;p27"/>
          <p:cNvCxnSpPr>
            <a:stCxn id="580" idx="3"/>
            <a:endCxn id="582" idx="1"/>
          </p:cNvCxnSpPr>
          <p:nvPr/>
        </p:nvCxnSpPr>
        <p:spPr>
          <a:xfrm>
            <a:off x="3860963" y="1321775"/>
            <a:ext cx="674700" cy="600"/>
          </a:xfrm>
          <a:prstGeom prst="bentConnector3">
            <a:avLst>
              <a:gd name="adj1" fmla="val 49989"/>
            </a:avLst>
          </a:prstGeom>
          <a:noFill/>
          <a:ln w="9525" cap="flat" cmpd="sng">
            <a:solidFill>
              <a:schemeClr val="lt2"/>
            </a:solidFill>
            <a:prstDash val="solid"/>
            <a:round/>
            <a:headEnd type="none" w="sm" len="sm"/>
            <a:tailEnd type="none" w="sm" len="sm"/>
          </a:ln>
        </p:spPr>
      </p:cxnSp>
      <p:cxnSp>
        <p:nvCxnSpPr>
          <p:cNvPr id="585" name="Google Shape;585;p27"/>
          <p:cNvCxnSpPr>
            <a:stCxn id="582" idx="2"/>
            <a:endCxn id="581" idx="0"/>
          </p:cNvCxnSpPr>
          <p:nvPr/>
        </p:nvCxnSpPr>
        <p:spPr>
          <a:xfrm rot="5400000">
            <a:off x="3809363" y="1360625"/>
            <a:ext cx="765000" cy="1411200"/>
          </a:xfrm>
          <a:prstGeom prst="bentConnector3">
            <a:avLst>
              <a:gd name="adj1" fmla="val 49994"/>
            </a:avLst>
          </a:prstGeom>
          <a:noFill/>
          <a:ln w="9525" cap="flat" cmpd="sng">
            <a:solidFill>
              <a:schemeClr val="lt2"/>
            </a:solidFill>
            <a:prstDash val="solid"/>
            <a:round/>
            <a:headEnd type="none" w="sm" len="sm"/>
            <a:tailEnd type="none" w="sm" len="sm"/>
          </a:ln>
        </p:spPr>
      </p:cxnSp>
      <p:cxnSp>
        <p:nvCxnSpPr>
          <p:cNvPr id="586" name="Google Shape;586;p27"/>
          <p:cNvCxnSpPr>
            <a:stCxn id="581" idx="3"/>
            <a:endCxn id="583" idx="1"/>
          </p:cNvCxnSpPr>
          <p:nvPr/>
        </p:nvCxnSpPr>
        <p:spPr>
          <a:xfrm>
            <a:off x="3848075" y="2810588"/>
            <a:ext cx="674700" cy="0"/>
          </a:xfrm>
          <a:prstGeom prst="straightConnector1">
            <a:avLst/>
          </a:prstGeom>
          <a:noFill/>
          <a:ln w="9525" cap="flat" cmpd="sng">
            <a:solidFill>
              <a:schemeClr val="lt2"/>
            </a:solidFill>
            <a:prstDash val="solid"/>
            <a:round/>
            <a:headEnd type="none" w="sm" len="sm"/>
            <a:tailEnd type="none" w="sm" len="sm"/>
          </a:ln>
        </p:spPr>
      </p:cxnSp>
      <p:grpSp>
        <p:nvGrpSpPr>
          <p:cNvPr id="587" name="Google Shape;587;p27"/>
          <p:cNvGrpSpPr/>
          <p:nvPr/>
        </p:nvGrpSpPr>
        <p:grpSpPr>
          <a:xfrm>
            <a:off x="4608818" y="1205181"/>
            <a:ext cx="484361" cy="484406"/>
            <a:chOff x="4890434" y="4287389"/>
            <a:chExt cx="345997" cy="346029"/>
          </a:xfrm>
        </p:grpSpPr>
        <p:sp>
          <p:nvSpPr>
            <p:cNvPr id="588" name="Google Shape;588;p27"/>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27"/>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27"/>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27"/>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27"/>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27"/>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27"/>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5" name="Google Shape;595;p27"/>
          <p:cNvGrpSpPr/>
          <p:nvPr/>
        </p:nvGrpSpPr>
        <p:grpSpPr>
          <a:xfrm>
            <a:off x="3241814" y="2565115"/>
            <a:ext cx="488638" cy="438247"/>
            <a:chOff x="5778676" y="3826972"/>
            <a:chExt cx="349052" cy="313056"/>
          </a:xfrm>
        </p:grpSpPr>
        <p:sp>
          <p:nvSpPr>
            <p:cNvPr id="596" name="Google Shape;596;p27"/>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27"/>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27"/>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27"/>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27"/>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1" name="Google Shape;601;p27"/>
          <p:cNvGrpSpPr/>
          <p:nvPr/>
        </p:nvGrpSpPr>
        <p:grpSpPr>
          <a:xfrm>
            <a:off x="3244129" y="1076163"/>
            <a:ext cx="483826" cy="491134"/>
            <a:chOff x="4874902" y="3808799"/>
            <a:chExt cx="345615" cy="350835"/>
          </a:xfrm>
        </p:grpSpPr>
        <p:sp>
          <p:nvSpPr>
            <p:cNvPr id="602" name="Google Shape;602;p27"/>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27"/>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27"/>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27"/>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27"/>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27"/>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27"/>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27"/>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27"/>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27"/>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27"/>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27"/>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27"/>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27"/>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27"/>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27"/>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27"/>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9" name="Google Shape;619;p27"/>
          <p:cNvSpPr/>
          <p:nvPr/>
        </p:nvSpPr>
        <p:spPr>
          <a:xfrm>
            <a:off x="3823400" y="39374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0" name="Google Shape;620;p27"/>
          <p:cNvGrpSpPr/>
          <p:nvPr/>
        </p:nvGrpSpPr>
        <p:grpSpPr>
          <a:xfrm>
            <a:off x="3984280" y="4065151"/>
            <a:ext cx="402156" cy="456781"/>
            <a:chOff x="5357662" y="4297637"/>
            <a:chExt cx="287275" cy="326296"/>
          </a:xfrm>
        </p:grpSpPr>
        <p:sp>
          <p:nvSpPr>
            <p:cNvPr id="621" name="Google Shape;621;p27"/>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27"/>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27"/>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27"/>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27"/>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6" name="Google Shape;626;p27"/>
          <p:cNvSpPr txBox="1">
            <a:spLocks noGrp="1"/>
          </p:cNvSpPr>
          <p:nvPr>
            <p:ph type="ctrTitle" idx="4"/>
          </p:nvPr>
        </p:nvSpPr>
        <p:spPr>
          <a:xfrm>
            <a:off x="5828291" y="2128619"/>
            <a:ext cx="1881300" cy="64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
              <a:t>FEAUTURE SELECTION</a:t>
            </a:r>
            <a:endParaRPr/>
          </a:p>
        </p:txBody>
      </p:sp>
      <p:sp>
        <p:nvSpPr>
          <p:cNvPr id="627" name="Google Shape;627;p27"/>
          <p:cNvSpPr txBox="1">
            <a:spLocks noGrp="1"/>
          </p:cNvSpPr>
          <p:nvPr>
            <p:ph type="subTitle" idx="5"/>
          </p:nvPr>
        </p:nvSpPr>
        <p:spPr>
          <a:xfrm>
            <a:off x="5726591" y="2696619"/>
            <a:ext cx="2084700" cy="644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000"/>
              <a:buNone/>
            </a:pPr>
            <a:r>
              <a:rPr lang="en-GB" sz="1300" dirty="0"/>
              <a:t>Selection of the variable that most influences the target variable</a:t>
            </a:r>
            <a:endParaRPr sz="1300" dirty="0"/>
          </a:p>
        </p:txBody>
      </p:sp>
      <p:cxnSp>
        <p:nvCxnSpPr>
          <p:cNvPr id="628" name="Google Shape;628;p27"/>
          <p:cNvCxnSpPr>
            <a:stCxn id="583" idx="2"/>
            <a:endCxn id="619" idx="0"/>
          </p:cNvCxnSpPr>
          <p:nvPr/>
        </p:nvCxnSpPr>
        <p:spPr>
          <a:xfrm rot="5400000">
            <a:off x="4152425" y="3205388"/>
            <a:ext cx="765000" cy="699300"/>
          </a:xfrm>
          <a:prstGeom prst="bentConnector3">
            <a:avLst>
              <a:gd name="adj1" fmla="val 49996"/>
            </a:avLst>
          </a:prstGeom>
          <a:noFill/>
          <a:ln w="9525" cap="flat" cmpd="sng">
            <a:solidFill>
              <a:schemeClr val="lt2"/>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28"/>
          <p:cNvSpPr txBox="1">
            <a:spLocks noGrp="1"/>
          </p:cNvSpPr>
          <p:nvPr>
            <p:ph type="ctrTitle"/>
          </p:nvPr>
        </p:nvSpPr>
        <p:spPr>
          <a:xfrm>
            <a:off x="2031287" y="1742775"/>
            <a:ext cx="2622000" cy="837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800"/>
              <a:buFont typeface="Arial"/>
              <a:buNone/>
            </a:pPr>
            <a:r>
              <a:rPr lang="tr-TR" sz="3200" dirty="0"/>
              <a:t>DATA ANALYSIS</a:t>
            </a:r>
            <a:endParaRPr sz="6000" dirty="0"/>
          </a:p>
        </p:txBody>
      </p:sp>
      <p:sp>
        <p:nvSpPr>
          <p:cNvPr id="634" name="Google Shape;634;p28"/>
          <p:cNvSpPr txBox="1">
            <a:spLocks noGrp="1"/>
          </p:cNvSpPr>
          <p:nvPr>
            <p:ph type="subTitle" idx="1"/>
          </p:nvPr>
        </p:nvSpPr>
        <p:spPr>
          <a:xfrm>
            <a:off x="1791587" y="2417450"/>
            <a:ext cx="3101400" cy="104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000"/>
              <a:buNone/>
            </a:pPr>
            <a:r>
              <a:rPr lang="en-GB" dirty="0"/>
              <a:t>Explanatory data analysis and examination of variables</a:t>
            </a:r>
            <a:endParaRPr dirty="0"/>
          </a:p>
        </p:txBody>
      </p:sp>
      <p:sp>
        <p:nvSpPr>
          <p:cNvPr id="635" name="Google Shape;635;p28"/>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28"/>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solidFill>
                  <a:schemeClr val="dk2"/>
                </a:solidFill>
              </a:rPr>
              <a:t>01</a:t>
            </a:r>
            <a:endParaRPr>
              <a:solidFill>
                <a:schemeClr val="dk2"/>
              </a:solidFill>
            </a:endParaRPr>
          </a:p>
        </p:txBody>
      </p:sp>
      <p:sp>
        <p:nvSpPr>
          <p:cNvPr id="637" name="Google Shape;637;p28"/>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28"/>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39" name="Google Shape;639;p28"/>
          <p:cNvCxnSpPr>
            <a:stCxn id="635"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29"/>
          <p:cNvSpPr txBox="1">
            <a:spLocks noGrp="1"/>
          </p:cNvSpPr>
          <p:nvPr>
            <p:ph type="ctrTitle"/>
          </p:nvPr>
        </p:nvSpPr>
        <p:spPr>
          <a:xfrm>
            <a:off x="618825" y="411675"/>
            <a:ext cx="47277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tr-TR" dirty="0"/>
              <a:t>TARGET </a:t>
            </a:r>
            <a:r>
              <a:rPr lang="tr-TR" dirty="0" err="1"/>
              <a:t>and</a:t>
            </a:r>
            <a:r>
              <a:rPr lang="tr-TR" dirty="0"/>
              <a:t> VARIABLES</a:t>
            </a:r>
            <a:endParaRPr dirty="0"/>
          </a:p>
        </p:txBody>
      </p:sp>
      <p:sp>
        <p:nvSpPr>
          <p:cNvPr id="645" name="Google Shape;645;p29"/>
          <p:cNvSpPr/>
          <p:nvPr/>
        </p:nvSpPr>
        <p:spPr>
          <a:xfrm>
            <a:off x="1411483" y="1615175"/>
            <a:ext cx="1674020" cy="1674059"/>
          </a:xfrm>
          <a:custGeom>
            <a:avLst/>
            <a:gdLst/>
            <a:ahLst/>
            <a:cxnLst/>
            <a:rect l="l" t="t" r="r" b="b"/>
            <a:pathLst>
              <a:path w="43045" h="43046" extrusionOk="0">
                <a:moveTo>
                  <a:pt x="21522" y="2193"/>
                </a:moveTo>
                <a:cubicBezTo>
                  <a:pt x="32195" y="2206"/>
                  <a:pt x="40839" y="10850"/>
                  <a:pt x="40852" y="21523"/>
                </a:cubicBezTo>
                <a:cubicBezTo>
                  <a:pt x="40852" y="29348"/>
                  <a:pt x="36139" y="36392"/>
                  <a:pt x="28919" y="39391"/>
                </a:cubicBezTo>
                <a:cubicBezTo>
                  <a:pt x="26525" y="40379"/>
                  <a:pt x="24014" y="40860"/>
                  <a:pt x="21525" y="40860"/>
                </a:cubicBezTo>
                <a:cubicBezTo>
                  <a:pt x="16494" y="40860"/>
                  <a:pt x="11551" y="38896"/>
                  <a:pt x="7850" y="35195"/>
                </a:cubicBezTo>
                <a:cubicBezTo>
                  <a:pt x="2319" y="29663"/>
                  <a:pt x="668" y="21346"/>
                  <a:pt x="3654" y="14126"/>
                </a:cubicBezTo>
                <a:cubicBezTo>
                  <a:pt x="6653" y="6893"/>
                  <a:pt x="13697" y="2193"/>
                  <a:pt x="21522" y="2193"/>
                </a:cubicBezTo>
                <a:close/>
                <a:moveTo>
                  <a:pt x="21522" y="1"/>
                </a:moveTo>
                <a:cubicBezTo>
                  <a:pt x="9652" y="1"/>
                  <a:pt x="0" y="9653"/>
                  <a:pt x="0" y="21523"/>
                </a:cubicBezTo>
                <a:cubicBezTo>
                  <a:pt x="0" y="33393"/>
                  <a:pt x="9652" y="43045"/>
                  <a:pt x="21522" y="43045"/>
                </a:cubicBezTo>
                <a:cubicBezTo>
                  <a:pt x="33380" y="43045"/>
                  <a:pt x="43045" y="33393"/>
                  <a:pt x="43045" y="21523"/>
                </a:cubicBezTo>
                <a:cubicBezTo>
                  <a:pt x="43045" y="9653"/>
                  <a:pt x="33392" y="1"/>
                  <a:pt x="21522" y="1"/>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29"/>
          <p:cNvSpPr/>
          <p:nvPr/>
        </p:nvSpPr>
        <p:spPr>
          <a:xfrm>
            <a:off x="1508979" y="1767040"/>
            <a:ext cx="1424618" cy="1370756"/>
          </a:xfrm>
          <a:custGeom>
            <a:avLst/>
            <a:gdLst/>
            <a:ahLst/>
            <a:cxnLst/>
            <a:rect l="l" t="t" r="r" b="b"/>
            <a:pathLst>
              <a:path w="36632" h="35247" extrusionOk="0">
                <a:moveTo>
                  <a:pt x="19015" y="2182"/>
                </a:moveTo>
                <a:cubicBezTo>
                  <a:pt x="27533" y="2194"/>
                  <a:pt x="34439" y="9100"/>
                  <a:pt x="34451" y="17630"/>
                </a:cubicBezTo>
                <a:cubicBezTo>
                  <a:pt x="34451" y="23868"/>
                  <a:pt x="30684" y="29500"/>
                  <a:pt x="24913" y="31882"/>
                </a:cubicBezTo>
                <a:cubicBezTo>
                  <a:pt x="23004" y="32675"/>
                  <a:pt x="21000" y="33060"/>
                  <a:pt x="19011" y="33060"/>
                </a:cubicBezTo>
                <a:cubicBezTo>
                  <a:pt x="14997" y="33060"/>
                  <a:pt x="11048" y="31492"/>
                  <a:pt x="8090" y="28543"/>
                </a:cubicBezTo>
                <a:cubicBezTo>
                  <a:pt x="3680" y="24132"/>
                  <a:pt x="2357" y="17492"/>
                  <a:pt x="4751" y="11721"/>
                </a:cubicBezTo>
                <a:cubicBezTo>
                  <a:pt x="7133" y="5949"/>
                  <a:pt x="12765" y="2194"/>
                  <a:pt x="19015" y="2194"/>
                </a:cubicBezTo>
                <a:lnTo>
                  <a:pt x="19015" y="2182"/>
                </a:lnTo>
                <a:close/>
                <a:moveTo>
                  <a:pt x="19027" y="1"/>
                </a:moveTo>
                <a:cubicBezTo>
                  <a:pt x="14437" y="1"/>
                  <a:pt x="9927" y="1794"/>
                  <a:pt x="6553" y="5168"/>
                </a:cubicBezTo>
                <a:cubicBezTo>
                  <a:pt x="1513" y="10209"/>
                  <a:pt x="1" y="17782"/>
                  <a:pt x="2735" y="24372"/>
                </a:cubicBezTo>
                <a:cubicBezTo>
                  <a:pt x="5457" y="30950"/>
                  <a:pt x="11883" y="35246"/>
                  <a:pt x="19015" y="35246"/>
                </a:cubicBezTo>
                <a:cubicBezTo>
                  <a:pt x="28743" y="35234"/>
                  <a:pt x="36619" y="27358"/>
                  <a:pt x="36631" y="17630"/>
                </a:cubicBezTo>
                <a:cubicBezTo>
                  <a:pt x="36631" y="10498"/>
                  <a:pt x="32334" y="4072"/>
                  <a:pt x="25757" y="1338"/>
                </a:cubicBezTo>
                <a:cubicBezTo>
                  <a:pt x="23578" y="438"/>
                  <a:pt x="21293" y="1"/>
                  <a:pt x="19027" y="1"/>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29"/>
          <p:cNvSpPr txBox="1"/>
          <p:nvPr/>
        </p:nvSpPr>
        <p:spPr>
          <a:xfrm>
            <a:off x="1508964" y="3289225"/>
            <a:ext cx="841200" cy="39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a:solidFill>
                  <a:schemeClr val="lt2"/>
                </a:solidFill>
                <a:latin typeface="Share Tech"/>
                <a:ea typeface="Share Tech"/>
                <a:cs typeface="Share Tech"/>
                <a:sym typeface="Share Tech"/>
              </a:rPr>
              <a:t>13</a:t>
            </a:r>
            <a:r>
              <a:rPr lang="en" sz="2000" b="0" i="0" u="none" strike="noStrike" cap="none">
                <a:solidFill>
                  <a:schemeClr val="lt2"/>
                </a:solidFill>
                <a:latin typeface="Share Tech"/>
                <a:ea typeface="Share Tech"/>
                <a:cs typeface="Share Tech"/>
                <a:sym typeface="Share Tech"/>
              </a:rPr>
              <a:t>%</a:t>
            </a:r>
            <a:endParaRPr sz="2000" b="0" i="0" u="none" strike="noStrike" cap="none">
              <a:solidFill>
                <a:schemeClr val="lt2"/>
              </a:solidFill>
              <a:latin typeface="Share Tech"/>
              <a:ea typeface="Share Tech"/>
              <a:cs typeface="Share Tech"/>
              <a:sym typeface="Share Tech"/>
            </a:endParaRPr>
          </a:p>
        </p:txBody>
      </p:sp>
      <p:sp>
        <p:nvSpPr>
          <p:cNvPr id="648" name="Google Shape;648;p29"/>
          <p:cNvSpPr/>
          <p:nvPr/>
        </p:nvSpPr>
        <p:spPr>
          <a:xfrm>
            <a:off x="1411495" y="1615425"/>
            <a:ext cx="1674000" cy="1674000"/>
          </a:xfrm>
          <a:prstGeom prst="blockArc">
            <a:avLst>
              <a:gd name="adj1" fmla="val 5981036"/>
              <a:gd name="adj2" fmla="val 1956664"/>
              <a:gd name="adj3" fmla="val 5171"/>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29"/>
          <p:cNvSpPr/>
          <p:nvPr/>
        </p:nvSpPr>
        <p:spPr>
          <a:xfrm>
            <a:off x="1563257" y="1767013"/>
            <a:ext cx="1370400" cy="1370400"/>
          </a:xfrm>
          <a:prstGeom prst="blockArc">
            <a:avLst>
              <a:gd name="adj1" fmla="val 10800000"/>
              <a:gd name="adj2" fmla="val 1840440"/>
              <a:gd name="adj3" fmla="val 5981"/>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29"/>
          <p:cNvSpPr txBox="1"/>
          <p:nvPr/>
        </p:nvSpPr>
        <p:spPr>
          <a:xfrm>
            <a:off x="1508976" y="3915375"/>
            <a:ext cx="841200" cy="39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a:solidFill>
                  <a:schemeClr val="accent2"/>
                </a:solidFill>
                <a:latin typeface="Share Tech"/>
                <a:ea typeface="Share Tech"/>
                <a:cs typeface="Share Tech"/>
                <a:sym typeface="Share Tech"/>
              </a:rPr>
              <a:t>25</a:t>
            </a:r>
            <a:r>
              <a:rPr lang="en" sz="2000" b="0" i="0" u="none" strike="noStrike" cap="none">
                <a:solidFill>
                  <a:schemeClr val="accent2"/>
                </a:solidFill>
                <a:latin typeface="Share Tech"/>
                <a:ea typeface="Share Tech"/>
                <a:cs typeface="Share Tech"/>
                <a:sym typeface="Share Tech"/>
              </a:rPr>
              <a:t>%</a:t>
            </a:r>
            <a:endParaRPr sz="2000" b="0" i="0" u="none" strike="noStrike" cap="none">
              <a:solidFill>
                <a:schemeClr val="accent2"/>
              </a:solidFill>
              <a:latin typeface="Share Tech"/>
              <a:ea typeface="Share Tech"/>
              <a:cs typeface="Share Tech"/>
              <a:sym typeface="Share Tech"/>
            </a:endParaRPr>
          </a:p>
        </p:txBody>
      </p:sp>
      <p:sp>
        <p:nvSpPr>
          <p:cNvPr id="651" name="Google Shape;651;p29"/>
          <p:cNvSpPr txBox="1"/>
          <p:nvPr/>
        </p:nvSpPr>
        <p:spPr>
          <a:xfrm>
            <a:off x="2247525" y="3289225"/>
            <a:ext cx="2349900" cy="39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1700" dirty="0">
                <a:solidFill>
                  <a:schemeClr val="lt2"/>
                </a:solidFill>
                <a:latin typeface="Maven Pro"/>
                <a:ea typeface="Maven Pro"/>
                <a:cs typeface="Maven Pro"/>
                <a:sym typeface="Maven Pro"/>
              </a:rPr>
              <a:t>1(Sales &gt; 5 </a:t>
            </a:r>
            <a:r>
              <a:rPr lang="tr-TR" sz="1700" dirty="0" err="1">
                <a:solidFill>
                  <a:schemeClr val="lt2"/>
                </a:solidFill>
                <a:latin typeface="Maven Pro"/>
                <a:ea typeface="Maven Pro"/>
                <a:cs typeface="Maven Pro"/>
                <a:sym typeface="Maven Pro"/>
              </a:rPr>
              <a:t>million</a:t>
            </a:r>
            <a:r>
              <a:rPr lang="en" sz="1700" dirty="0">
                <a:solidFill>
                  <a:schemeClr val="lt2"/>
                </a:solidFill>
                <a:latin typeface="Maven Pro"/>
                <a:ea typeface="Maven Pro"/>
                <a:cs typeface="Maven Pro"/>
                <a:sym typeface="Maven Pro"/>
              </a:rPr>
              <a:t>)</a:t>
            </a:r>
            <a:endParaRPr sz="1700" b="0" i="0" u="none" strike="noStrike" cap="none" dirty="0">
              <a:solidFill>
                <a:schemeClr val="lt2"/>
              </a:solidFill>
              <a:latin typeface="Maven Pro"/>
              <a:ea typeface="Maven Pro"/>
              <a:cs typeface="Maven Pro"/>
              <a:sym typeface="Maven Pro"/>
            </a:endParaRPr>
          </a:p>
        </p:txBody>
      </p:sp>
      <p:sp>
        <p:nvSpPr>
          <p:cNvPr id="652" name="Google Shape;652;p29"/>
          <p:cNvSpPr txBox="1"/>
          <p:nvPr/>
        </p:nvSpPr>
        <p:spPr>
          <a:xfrm>
            <a:off x="2247525" y="3915375"/>
            <a:ext cx="2584773" cy="39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1700" dirty="0">
                <a:solidFill>
                  <a:schemeClr val="accent2"/>
                </a:solidFill>
                <a:latin typeface="Maven Pro"/>
                <a:ea typeface="Maven Pro"/>
                <a:cs typeface="Maven Pro"/>
                <a:sym typeface="Maven Pro"/>
              </a:rPr>
              <a:t>3(</a:t>
            </a:r>
            <a:r>
              <a:rPr lang="tr-TR" dirty="0" err="1">
                <a:solidFill>
                  <a:schemeClr val="accent2"/>
                </a:solidFill>
                <a:latin typeface="Maven Pro"/>
                <a:ea typeface="Maven Pro"/>
                <a:cs typeface="Maven Pro"/>
                <a:sym typeface="Maven Pro"/>
              </a:rPr>
              <a:t>Sales</a:t>
            </a:r>
            <a:r>
              <a:rPr lang="tr-TR" dirty="0">
                <a:solidFill>
                  <a:schemeClr val="accent2"/>
                </a:solidFill>
                <a:latin typeface="Maven Pro"/>
                <a:ea typeface="Maven Pro"/>
                <a:cs typeface="Maven Pro"/>
                <a:sym typeface="Maven Pro"/>
              </a:rPr>
              <a:t> </a:t>
            </a:r>
            <a:r>
              <a:rPr lang="tr-TR" dirty="0" err="1">
                <a:solidFill>
                  <a:schemeClr val="accent2"/>
                </a:solidFill>
                <a:latin typeface="Maven Pro"/>
                <a:ea typeface="Maven Pro"/>
                <a:cs typeface="Maven Pro"/>
                <a:sym typeface="Maven Pro"/>
              </a:rPr>
              <a:t>information</a:t>
            </a:r>
            <a:r>
              <a:rPr lang="tr-TR" dirty="0">
                <a:solidFill>
                  <a:schemeClr val="accent2"/>
                </a:solidFill>
                <a:latin typeface="Maven Pro"/>
                <a:ea typeface="Maven Pro"/>
                <a:cs typeface="Maven Pro"/>
                <a:sym typeface="Maven Pro"/>
              </a:rPr>
              <a:t> is </a:t>
            </a:r>
            <a:r>
              <a:rPr lang="tr-TR" dirty="0" err="1">
                <a:solidFill>
                  <a:schemeClr val="accent2"/>
                </a:solidFill>
                <a:latin typeface="Maven Pro"/>
                <a:ea typeface="Maven Pro"/>
                <a:cs typeface="Maven Pro"/>
                <a:sym typeface="Maven Pro"/>
              </a:rPr>
              <a:t>blank</a:t>
            </a:r>
            <a:r>
              <a:rPr lang="en" dirty="0">
                <a:solidFill>
                  <a:schemeClr val="accent2"/>
                </a:solidFill>
                <a:latin typeface="Maven Pro"/>
                <a:ea typeface="Maven Pro"/>
                <a:cs typeface="Maven Pro"/>
                <a:sym typeface="Maven Pro"/>
              </a:rPr>
              <a:t>.)</a:t>
            </a:r>
            <a:endParaRPr sz="1700" b="0" i="0" u="none" strike="noStrike" cap="none" dirty="0">
              <a:solidFill>
                <a:schemeClr val="accent2"/>
              </a:solidFill>
              <a:latin typeface="Maven Pro"/>
              <a:ea typeface="Maven Pro"/>
              <a:cs typeface="Maven Pro"/>
              <a:sym typeface="Maven Pro"/>
            </a:endParaRPr>
          </a:p>
        </p:txBody>
      </p:sp>
      <p:cxnSp>
        <p:nvCxnSpPr>
          <p:cNvPr id="653" name="Google Shape;653;p29"/>
          <p:cNvCxnSpPr/>
          <p:nvPr/>
        </p:nvCxnSpPr>
        <p:spPr>
          <a:xfrm rot="10800000">
            <a:off x="1714800" y="2746875"/>
            <a:ext cx="12900" cy="579900"/>
          </a:xfrm>
          <a:prstGeom prst="straightConnector1">
            <a:avLst/>
          </a:prstGeom>
          <a:noFill/>
          <a:ln w="9525" cap="flat" cmpd="sng">
            <a:solidFill>
              <a:schemeClr val="lt2"/>
            </a:solidFill>
            <a:prstDash val="solid"/>
            <a:round/>
            <a:headEnd type="none" w="sm" len="sm"/>
            <a:tailEnd type="none" w="sm" len="sm"/>
          </a:ln>
        </p:spPr>
      </p:cxnSp>
      <p:sp>
        <p:nvSpPr>
          <p:cNvPr id="654" name="Google Shape;654;p29"/>
          <p:cNvSpPr txBox="1"/>
          <p:nvPr/>
        </p:nvSpPr>
        <p:spPr>
          <a:xfrm>
            <a:off x="3500125" y="1512225"/>
            <a:ext cx="1488000" cy="390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a:solidFill>
                  <a:schemeClr val="lt2"/>
                </a:solidFill>
                <a:latin typeface="Maven Pro"/>
                <a:ea typeface="Maven Pro"/>
                <a:cs typeface="Maven Pro"/>
                <a:sym typeface="Maven Pro"/>
              </a:rPr>
              <a:t>RETAIL-WHOLESALE</a:t>
            </a:r>
            <a:endParaRPr sz="1000" b="0" i="0" u="none" strike="noStrike" cap="none">
              <a:solidFill>
                <a:schemeClr val="lt2"/>
              </a:solidFill>
              <a:latin typeface="Maven Pro"/>
              <a:ea typeface="Maven Pro"/>
              <a:cs typeface="Maven Pro"/>
              <a:sym typeface="Maven Pro"/>
            </a:endParaRPr>
          </a:p>
        </p:txBody>
      </p:sp>
      <p:sp>
        <p:nvSpPr>
          <p:cNvPr id="655" name="Google Shape;655;p29"/>
          <p:cNvSpPr/>
          <p:nvPr/>
        </p:nvSpPr>
        <p:spPr>
          <a:xfrm>
            <a:off x="5090575" y="1615425"/>
            <a:ext cx="184200" cy="18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29"/>
          <p:cNvSpPr/>
          <p:nvPr/>
        </p:nvSpPr>
        <p:spPr>
          <a:xfrm>
            <a:off x="5402750" y="1615425"/>
            <a:ext cx="184200" cy="18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29"/>
          <p:cNvSpPr/>
          <p:nvPr/>
        </p:nvSpPr>
        <p:spPr>
          <a:xfrm>
            <a:off x="5714925" y="1615425"/>
            <a:ext cx="184200" cy="18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29"/>
          <p:cNvSpPr/>
          <p:nvPr/>
        </p:nvSpPr>
        <p:spPr>
          <a:xfrm>
            <a:off x="6027100" y="1615425"/>
            <a:ext cx="184200" cy="18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29"/>
          <p:cNvSpPr/>
          <p:nvPr/>
        </p:nvSpPr>
        <p:spPr>
          <a:xfrm>
            <a:off x="6339275" y="1615425"/>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29"/>
          <p:cNvSpPr/>
          <p:nvPr/>
        </p:nvSpPr>
        <p:spPr>
          <a:xfrm>
            <a:off x="6651450" y="1615425"/>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29"/>
          <p:cNvSpPr/>
          <p:nvPr/>
        </p:nvSpPr>
        <p:spPr>
          <a:xfrm>
            <a:off x="6963625" y="1615425"/>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29"/>
          <p:cNvSpPr/>
          <p:nvPr/>
        </p:nvSpPr>
        <p:spPr>
          <a:xfrm>
            <a:off x="5090575" y="1905300"/>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29"/>
          <p:cNvSpPr/>
          <p:nvPr/>
        </p:nvSpPr>
        <p:spPr>
          <a:xfrm>
            <a:off x="5402750" y="1905300"/>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29"/>
          <p:cNvSpPr/>
          <p:nvPr/>
        </p:nvSpPr>
        <p:spPr>
          <a:xfrm>
            <a:off x="5714925" y="1905300"/>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29"/>
          <p:cNvSpPr/>
          <p:nvPr/>
        </p:nvSpPr>
        <p:spPr>
          <a:xfrm>
            <a:off x="6027100" y="1905300"/>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29"/>
          <p:cNvSpPr/>
          <p:nvPr/>
        </p:nvSpPr>
        <p:spPr>
          <a:xfrm>
            <a:off x="6339275" y="1905300"/>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29"/>
          <p:cNvSpPr/>
          <p:nvPr/>
        </p:nvSpPr>
        <p:spPr>
          <a:xfrm>
            <a:off x="6651450" y="1905300"/>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29"/>
          <p:cNvSpPr/>
          <p:nvPr/>
        </p:nvSpPr>
        <p:spPr>
          <a:xfrm>
            <a:off x="6963625" y="1905300"/>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29"/>
          <p:cNvSpPr/>
          <p:nvPr/>
        </p:nvSpPr>
        <p:spPr>
          <a:xfrm>
            <a:off x="5090575" y="2195175"/>
            <a:ext cx="184200" cy="184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29"/>
          <p:cNvSpPr/>
          <p:nvPr/>
        </p:nvSpPr>
        <p:spPr>
          <a:xfrm>
            <a:off x="5402750" y="2195175"/>
            <a:ext cx="184200" cy="184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29"/>
          <p:cNvSpPr/>
          <p:nvPr/>
        </p:nvSpPr>
        <p:spPr>
          <a:xfrm>
            <a:off x="5714925" y="2195175"/>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29"/>
          <p:cNvSpPr/>
          <p:nvPr/>
        </p:nvSpPr>
        <p:spPr>
          <a:xfrm>
            <a:off x="6027100" y="2195175"/>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29"/>
          <p:cNvSpPr/>
          <p:nvPr/>
        </p:nvSpPr>
        <p:spPr>
          <a:xfrm>
            <a:off x="6339275" y="2195175"/>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29"/>
          <p:cNvSpPr/>
          <p:nvPr/>
        </p:nvSpPr>
        <p:spPr>
          <a:xfrm>
            <a:off x="6651450" y="2195175"/>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29"/>
          <p:cNvSpPr/>
          <p:nvPr/>
        </p:nvSpPr>
        <p:spPr>
          <a:xfrm>
            <a:off x="6963625" y="2195175"/>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29"/>
          <p:cNvSpPr/>
          <p:nvPr/>
        </p:nvSpPr>
        <p:spPr>
          <a:xfrm>
            <a:off x="5090575" y="2510963"/>
            <a:ext cx="184200" cy="1842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29"/>
          <p:cNvSpPr/>
          <p:nvPr/>
        </p:nvSpPr>
        <p:spPr>
          <a:xfrm>
            <a:off x="5402750" y="2510963"/>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29"/>
          <p:cNvSpPr/>
          <p:nvPr/>
        </p:nvSpPr>
        <p:spPr>
          <a:xfrm>
            <a:off x="5714925" y="2510963"/>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29"/>
          <p:cNvSpPr/>
          <p:nvPr/>
        </p:nvSpPr>
        <p:spPr>
          <a:xfrm>
            <a:off x="6027100" y="2485038"/>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29"/>
          <p:cNvSpPr/>
          <p:nvPr/>
        </p:nvSpPr>
        <p:spPr>
          <a:xfrm>
            <a:off x="6339275" y="2510963"/>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29"/>
          <p:cNvSpPr/>
          <p:nvPr/>
        </p:nvSpPr>
        <p:spPr>
          <a:xfrm>
            <a:off x="6651450" y="2510963"/>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29"/>
          <p:cNvSpPr/>
          <p:nvPr/>
        </p:nvSpPr>
        <p:spPr>
          <a:xfrm>
            <a:off x="6963625" y="2475025"/>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29"/>
          <p:cNvSpPr txBox="1"/>
          <p:nvPr/>
        </p:nvSpPr>
        <p:spPr>
          <a:xfrm>
            <a:off x="7275792" y="1512225"/>
            <a:ext cx="1204800" cy="39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 sz="1300">
                <a:solidFill>
                  <a:schemeClr val="lt1"/>
                </a:solidFill>
                <a:latin typeface="Share Tech"/>
                <a:ea typeface="Share Tech"/>
                <a:cs typeface="Share Tech"/>
                <a:sym typeface="Share Tech"/>
              </a:rPr>
              <a:t>51</a:t>
            </a:r>
            <a:r>
              <a:rPr lang="en" sz="1300" b="0" i="0" u="none" strike="noStrike" cap="none">
                <a:solidFill>
                  <a:schemeClr val="lt1"/>
                </a:solidFill>
                <a:latin typeface="Share Tech"/>
                <a:ea typeface="Share Tech"/>
                <a:cs typeface="Share Tech"/>
                <a:sym typeface="Share Tech"/>
              </a:rPr>
              <a:t>%</a:t>
            </a:r>
            <a:endParaRPr sz="1300" b="0" i="0" u="none" strike="noStrike" cap="none">
              <a:solidFill>
                <a:schemeClr val="lt1"/>
              </a:solidFill>
              <a:latin typeface="Share Tech"/>
              <a:ea typeface="Share Tech"/>
              <a:cs typeface="Share Tech"/>
              <a:sym typeface="Share Tech"/>
            </a:endParaRPr>
          </a:p>
        </p:txBody>
      </p:sp>
      <p:sp>
        <p:nvSpPr>
          <p:cNvPr id="684" name="Google Shape;684;p29"/>
          <p:cNvSpPr txBox="1"/>
          <p:nvPr/>
        </p:nvSpPr>
        <p:spPr>
          <a:xfrm>
            <a:off x="6920575" y="3313000"/>
            <a:ext cx="1595100" cy="390600"/>
          </a:xfrm>
          <a:prstGeom prst="rect">
            <a:avLst/>
          </a:prstGeom>
          <a:noFill/>
          <a:ln>
            <a:noFill/>
          </a:ln>
        </p:spPr>
        <p:txBody>
          <a:bodyPr spcFirstLastPara="1" wrap="square" lIns="91425" tIns="91425" rIns="91425" bIns="91425" anchor="ctr" anchorCtr="0">
            <a:noAutofit/>
          </a:bodyPr>
          <a:lstStyle/>
          <a:p>
            <a:pPr marL="914400" marR="0" lvl="0" indent="-914400" algn="ctr" rtl="0">
              <a:lnSpc>
                <a:spcPct val="100000"/>
              </a:lnSpc>
              <a:spcBef>
                <a:spcPts val="0"/>
              </a:spcBef>
              <a:spcAft>
                <a:spcPts val="0"/>
              </a:spcAft>
              <a:buClr>
                <a:srgbClr val="000000"/>
              </a:buClr>
              <a:buSzPts val="3000"/>
              <a:buFont typeface="Arial"/>
              <a:buNone/>
            </a:pPr>
            <a:r>
              <a:rPr lang="en" sz="3000">
                <a:solidFill>
                  <a:schemeClr val="accent3"/>
                </a:solidFill>
                <a:latin typeface="Share Tech"/>
                <a:ea typeface="Share Tech"/>
                <a:cs typeface="Share Tech"/>
                <a:sym typeface="Share Tech"/>
              </a:rPr>
              <a:t>1</a:t>
            </a:r>
            <a:r>
              <a:rPr lang="en" sz="3000" b="0" i="0" u="none" strike="noStrike" cap="none">
                <a:solidFill>
                  <a:schemeClr val="accent3"/>
                </a:solidFill>
                <a:latin typeface="Share Tech"/>
                <a:ea typeface="Share Tech"/>
                <a:cs typeface="Share Tech"/>
                <a:sym typeface="Share Tech"/>
              </a:rPr>
              <a:t>0,000+</a:t>
            </a:r>
            <a:endParaRPr sz="3000" b="0" i="0" u="none" strike="noStrike" cap="none">
              <a:solidFill>
                <a:schemeClr val="accent3"/>
              </a:solidFill>
              <a:latin typeface="Share Tech"/>
              <a:ea typeface="Share Tech"/>
              <a:cs typeface="Share Tech"/>
              <a:sym typeface="Share Tech"/>
            </a:endParaRPr>
          </a:p>
        </p:txBody>
      </p:sp>
      <p:sp>
        <p:nvSpPr>
          <p:cNvPr id="685" name="Google Shape;685;p29"/>
          <p:cNvSpPr txBox="1"/>
          <p:nvPr/>
        </p:nvSpPr>
        <p:spPr>
          <a:xfrm>
            <a:off x="6844888" y="3721600"/>
            <a:ext cx="1746600" cy="39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dirty="0" err="1">
                <a:solidFill>
                  <a:schemeClr val="lt1"/>
                </a:solidFill>
                <a:latin typeface="Maven Pro"/>
                <a:ea typeface="Maven Pro"/>
                <a:cs typeface="Maven Pro"/>
                <a:sym typeface="Maven Pro"/>
              </a:rPr>
              <a:t>Transaction</a:t>
            </a:r>
            <a:r>
              <a:rPr lang="tr-TR" sz="1800" dirty="0">
                <a:solidFill>
                  <a:schemeClr val="lt1"/>
                </a:solidFill>
                <a:latin typeface="Maven Pro"/>
                <a:ea typeface="Maven Pro"/>
                <a:cs typeface="Maven Pro"/>
                <a:sym typeface="Maven Pro"/>
              </a:rPr>
              <a:t> </a:t>
            </a:r>
            <a:r>
              <a:rPr lang="tr-TR" sz="1800" dirty="0" err="1">
                <a:solidFill>
                  <a:schemeClr val="lt1"/>
                </a:solidFill>
                <a:latin typeface="Maven Pro"/>
                <a:ea typeface="Maven Pro"/>
                <a:cs typeface="Maven Pro"/>
                <a:sym typeface="Maven Pro"/>
              </a:rPr>
              <a:t>Record</a:t>
            </a:r>
            <a:endParaRPr sz="1800" b="0" i="0" u="none" strike="noStrike" cap="none" dirty="0">
              <a:solidFill>
                <a:schemeClr val="lt1"/>
              </a:solidFill>
              <a:latin typeface="Maven Pro"/>
              <a:ea typeface="Maven Pro"/>
              <a:cs typeface="Maven Pro"/>
              <a:sym typeface="Maven Pro"/>
            </a:endParaRPr>
          </a:p>
        </p:txBody>
      </p:sp>
      <p:sp>
        <p:nvSpPr>
          <p:cNvPr id="686" name="Google Shape;686;p29"/>
          <p:cNvSpPr/>
          <p:nvPr/>
        </p:nvSpPr>
        <p:spPr>
          <a:xfrm>
            <a:off x="6467238" y="3284925"/>
            <a:ext cx="184200" cy="1104600"/>
          </a:xfrm>
          <a:prstGeom prst="rightBrace">
            <a:avLst>
              <a:gd name="adj1" fmla="val 0"/>
              <a:gd name="adj2" fmla="val 84884"/>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87" name="Google Shape;687;p29"/>
          <p:cNvCxnSpPr>
            <a:stCxn id="686" idx="1"/>
          </p:cNvCxnSpPr>
          <p:nvPr/>
        </p:nvCxnSpPr>
        <p:spPr>
          <a:xfrm>
            <a:off x="6651438" y="4222554"/>
            <a:ext cx="1774500" cy="0"/>
          </a:xfrm>
          <a:prstGeom prst="straightConnector1">
            <a:avLst/>
          </a:prstGeom>
          <a:noFill/>
          <a:ln w="9525" cap="flat" cmpd="sng">
            <a:solidFill>
              <a:schemeClr val="lt2"/>
            </a:solidFill>
            <a:prstDash val="solid"/>
            <a:round/>
            <a:headEnd type="none" w="sm" len="sm"/>
            <a:tailEnd type="none" w="sm" len="sm"/>
          </a:ln>
        </p:spPr>
      </p:cxnSp>
      <p:sp>
        <p:nvSpPr>
          <p:cNvPr id="688" name="Google Shape;688;p29"/>
          <p:cNvSpPr txBox="1"/>
          <p:nvPr/>
        </p:nvSpPr>
        <p:spPr>
          <a:xfrm>
            <a:off x="1307862" y="1022054"/>
            <a:ext cx="1881300" cy="39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dirty="0">
                <a:solidFill>
                  <a:schemeClr val="lt1"/>
                </a:solidFill>
                <a:latin typeface="Share Tech"/>
                <a:ea typeface="Share Tech"/>
                <a:cs typeface="Share Tech"/>
                <a:sym typeface="Share Tech"/>
              </a:rPr>
              <a:t>Sales</a:t>
            </a:r>
            <a:endParaRPr sz="2000" b="0" i="0" u="none" strike="noStrike" cap="none" dirty="0">
              <a:solidFill>
                <a:schemeClr val="lt1"/>
              </a:solidFill>
              <a:latin typeface="Share Tech"/>
              <a:ea typeface="Share Tech"/>
              <a:cs typeface="Share Tech"/>
              <a:sym typeface="Share Tech"/>
            </a:endParaRPr>
          </a:p>
        </p:txBody>
      </p:sp>
      <p:sp>
        <p:nvSpPr>
          <p:cNvPr id="689" name="Google Shape;689;p29"/>
          <p:cNvSpPr txBox="1"/>
          <p:nvPr/>
        </p:nvSpPr>
        <p:spPr>
          <a:xfrm>
            <a:off x="5282437" y="1022054"/>
            <a:ext cx="1881300" cy="39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tr-TR" sz="2000" dirty="0" err="1">
                <a:solidFill>
                  <a:schemeClr val="lt1"/>
                </a:solidFill>
                <a:latin typeface="Share Tech"/>
                <a:ea typeface="Share Tech"/>
                <a:cs typeface="Share Tech"/>
                <a:sym typeface="Share Tech"/>
              </a:rPr>
              <a:t>Sector</a:t>
            </a:r>
            <a:endParaRPr sz="2000" b="0" i="0" u="none" strike="noStrike" cap="none" dirty="0">
              <a:solidFill>
                <a:schemeClr val="lt1"/>
              </a:solidFill>
              <a:latin typeface="Share Tech"/>
              <a:ea typeface="Share Tech"/>
              <a:cs typeface="Share Tech"/>
              <a:sym typeface="Share Tech"/>
            </a:endParaRPr>
          </a:p>
        </p:txBody>
      </p:sp>
      <p:cxnSp>
        <p:nvCxnSpPr>
          <p:cNvPr id="690" name="Google Shape;690;p29"/>
          <p:cNvCxnSpPr/>
          <p:nvPr/>
        </p:nvCxnSpPr>
        <p:spPr>
          <a:xfrm rot="5400000">
            <a:off x="609489" y="3141513"/>
            <a:ext cx="1811100" cy="158100"/>
          </a:xfrm>
          <a:prstGeom prst="bentConnector4">
            <a:avLst>
              <a:gd name="adj1" fmla="val -1062"/>
              <a:gd name="adj2" fmla="val 250538"/>
            </a:avLst>
          </a:prstGeom>
          <a:noFill/>
          <a:ln w="9525" cap="flat" cmpd="sng">
            <a:solidFill>
              <a:schemeClr val="accent2"/>
            </a:solidFill>
            <a:prstDash val="solid"/>
            <a:round/>
            <a:headEnd type="none" w="sm" len="sm"/>
            <a:tailEnd type="none" w="sm" len="sm"/>
          </a:ln>
        </p:spPr>
      </p:cxnSp>
      <p:cxnSp>
        <p:nvCxnSpPr>
          <p:cNvPr id="691" name="Google Shape;691;p29"/>
          <p:cNvCxnSpPr/>
          <p:nvPr/>
        </p:nvCxnSpPr>
        <p:spPr>
          <a:xfrm rot="5400000">
            <a:off x="609489" y="3767788"/>
            <a:ext cx="1811100" cy="158100"/>
          </a:xfrm>
          <a:prstGeom prst="bentConnector4">
            <a:avLst>
              <a:gd name="adj1" fmla="val -1062"/>
              <a:gd name="adj2" fmla="val 250538"/>
            </a:avLst>
          </a:prstGeom>
          <a:noFill/>
          <a:ln w="9525" cap="flat" cmpd="sng">
            <a:solidFill>
              <a:schemeClr val="accent6"/>
            </a:solidFill>
            <a:prstDash val="solid"/>
            <a:round/>
            <a:headEnd type="none" w="sm" len="sm"/>
            <a:tailEnd type="none" w="sm" len="sm"/>
          </a:ln>
        </p:spPr>
      </p:cxnSp>
      <p:sp>
        <p:nvSpPr>
          <p:cNvPr id="692" name="Google Shape;692;p29"/>
          <p:cNvSpPr txBox="1"/>
          <p:nvPr/>
        </p:nvSpPr>
        <p:spPr>
          <a:xfrm>
            <a:off x="1508964" y="4541525"/>
            <a:ext cx="841200" cy="39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a:solidFill>
                  <a:schemeClr val="accent3"/>
                </a:solidFill>
                <a:latin typeface="Share Tech"/>
                <a:ea typeface="Share Tech"/>
                <a:cs typeface="Share Tech"/>
                <a:sym typeface="Share Tech"/>
              </a:rPr>
              <a:t>62</a:t>
            </a:r>
            <a:r>
              <a:rPr lang="en" sz="2000" b="0" i="0" u="none" strike="noStrike" cap="none">
                <a:solidFill>
                  <a:schemeClr val="accent3"/>
                </a:solidFill>
                <a:latin typeface="Share Tech"/>
                <a:ea typeface="Share Tech"/>
                <a:cs typeface="Share Tech"/>
                <a:sym typeface="Share Tech"/>
              </a:rPr>
              <a:t>%</a:t>
            </a:r>
            <a:endParaRPr sz="2000" b="0" i="0" u="none" strike="noStrike" cap="none">
              <a:solidFill>
                <a:schemeClr val="accent3"/>
              </a:solidFill>
              <a:latin typeface="Share Tech"/>
              <a:ea typeface="Share Tech"/>
              <a:cs typeface="Share Tech"/>
              <a:sym typeface="Share Tech"/>
            </a:endParaRPr>
          </a:p>
        </p:txBody>
      </p:sp>
      <p:sp>
        <p:nvSpPr>
          <p:cNvPr id="693" name="Google Shape;693;p29"/>
          <p:cNvSpPr txBox="1"/>
          <p:nvPr/>
        </p:nvSpPr>
        <p:spPr>
          <a:xfrm>
            <a:off x="2191425" y="4541525"/>
            <a:ext cx="3155100" cy="39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1700" dirty="0">
                <a:solidFill>
                  <a:schemeClr val="accent3"/>
                </a:solidFill>
                <a:latin typeface="Maven Pro"/>
                <a:ea typeface="Maven Pro"/>
                <a:cs typeface="Maven Pro"/>
                <a:sym typeface="Maven Pro"/>
              </a:rPr>
              <a:t>0(</a:t>
            </a:r>
            <a:r>
              <a:rPr lang="en" sz="1700" dirty="0">
                <a:solidFill>
                  <a:schemeClr val="accent3"/>
                </a:solidFill>
              </a:rPr>
              <a:t>Sales =&lt; 5 </a:t>
            </a:r>
            <a:r>
              <a:rPr lang="tr-TR" sz="1700" dirty="0" err="1">
                <a:solidFill>
                  <a:schemeClr val="accent3"/>
                </a:solidFill>
              </a:rPr>
              <a:t>million</a:t>
            </a:r>
            <a:r>
              <a:rPr lang="en" sz="1700" dirty="0">
                <a:solidFill>
                  <a:schemeClr val="accent3"/>
                </a:solidFill>
                <a:latin typeface="Maven Pro"/>
                <a:ea typeface="Maven Pro"/>
                <a:cs typeface="Maven Pro"/>
                <a:sym typeface="Maven Pro"/>
              </a:rPr>
              <a:t>)</a:t>
            </a:r>
            <a:endParaRPr sz="1700" b="0" i="0" u="none" strike="noStrike" cap="none" dirty="0">
              <a:solidFill>
                <a:schemeClr val="accent3"/>
              </a:solidFill>
              <a:latin typeface="Maven Pro"/>
              <a:ea typeface="Maven Pro"/>
              <a:cs typeface="Maven Pro"/>
              <a:sym typeface="Maven Pro"/>
            </a:endParaRPr>
          </a:p>
        </p:txBody>
      </p:sp>
      <p:grpSp>
        <p:nvGrpSpPr>
          <p:cNvPr id="694" name="Google Shape;694;p29"/>
          <p:cNvGrpSpPr/>
          <p:nvPr/>
        </p:nvGrpSpPr>
        <p:grpSpPr>
          <a:xfrm>
            <a:off x="5586946" y="3116654"/>
            <a:ext cx="1488057" cy="1301802"/>
            <a:chOff x="1333682" y="3344330"/>
            <a:chExt cx="397027" cy="637888"/>
          </a:xfrm>
        </p:grpSpPr>
        <p:sp>
          <p:nvSpPr>
            <p:cNvPr id="695" name="Google Shape;695;p29"/>
            <p:cNvSpPr/>
            <p:nvPr/>
          </p:nvSpPr>
          <p:spPr>
            <a:xfrm>
              <a:off x="1334066" y="3377329"/>
              <a:ext cx="224432" cy="604890"/>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29"/>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29"/>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29"/>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29"/>
            <p:cNvSpPr/>
            <p:nvPr/>
          </p:nvSpPr>
          <p:spPr>
            <a:xfrm>
              <a:off x="1629792" y="33651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29"/>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29"/>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29"/>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29"/>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29"/>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29"/>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6" name="Google Shape;706;p29"/>
          <p:cNvSpPr txBox="1"/>
          <p:nvPr/>
        </p:nvSpPr>
        <p:spPr>
          <a:xfrm>
            <a:off x="3500125" y="1802100"/>
            <a:ext cx="1488000" cy="390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a:solidFill>
                  <a:schemeClr val="accent2"/>
                </a:solidFill>
                <a:latin typeface="Maven Pro"/>
                <a:ea typeface="Maven Pro"/>
                <a:cs typeface="Maven Pro"/>
                <a:sym typeface="Maven Pro"/>
              </a:rPr>
              <a:t>MANUFACTURING</a:t>
            </a:r>
            <a:endParaRPr sz="1000" b="0" i="0" u="none" strike="noStrike" cap="none">
              <a:solidFill>
                <a:schemeClr val="accent2"/>
              </a:solidFill>
              <a:latin typeface="Maven Pro"/>
              <a:ea typeface="Maven Pro"/>
              <a:cs typeface="Maven Pro"/>
              <a:sym typeface="Maven Pro"/>
            </a:endParaRPr>
          </a:p>
        </p:txBody>
      </p:sp>
      <p:sp>
        <p:nvSpPr>
          <p:cNvPr id="707" name="Google Shape;707;p29"/>
          <p:cNvSpPr txBox="1"/>
          <p:nvPr/>
        </p:nvSpPr>
        <p:spPr>
          <a:xfrm>
            <a:off x="7275792" y="1802100"/>
            <a:ext cx="1204800" cy="39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 sz="1300">
                <a:solidFill>
                  <a:schemeClr val="lt1"/>
                </a:solidFill>
                <a:latin typeface="Share Tech"/>
                <a:ea typeface="Share Tech"/>
                <a:cs typeface="Share Tech"/>
                <a:sym typeface="Share Tech"/>
              </a:rPr>
              <a:t>26</a:t>
            </a:r>
            <a:r>
              <a:rPr lang="en" sz="1300" b="0" i="0" u="none" strike="noStrike" cap="none">
                <a:solidFill>
                  <a:schemeClr val="lt1"/>
                </a:solidFill>
                <a:latin typeface="Share Tech"/>
                <a:ea typeface="Share Tech"/>
                <a:cs typeface="Share Tech"/>
                <a:sym typeface="Share Tech"/>
              </a:rPr>
              <a:t>%</a:t>
            </a:r>
            <a:endParaRPr sz="1300" b="0" i="0" u="none" strike="noStrike" cap="none">
              <a:solidFill>
                <a:schemeClr val="lt1"/>
              </a:solidFill>
              <a:latin typeface="Share Tech"/>
              <a:ea typeface="Share Tech"/>
              <a:cs typeface="Share Tech"/>
              <a:sym typeface="Share Tech"/>
            </a:endParaRPr>
          </a:p>
        </p:txBody>
      </p:sp>
      <p:sp>
        <p:nvSpPr>
          <p:cNvPr id="708" name="Google Shape;708;p29"/>
          <p:cNvSpPr txBox="1"/>
          <p:nvPr/>
        </p:nvSpPr>
        <p:spPr>
          <a:xfrm>
            <a:off x="3424212" y="2091975"/>
            <a:ext cx="1488000" cy="390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a:solidFill>
                  <a:schemeClr val="accent1"/>
                </a:solidFill>
                <a:latin typeface="Maven Pro"/>
                <a:ea typeface="Maven Pro"/>
                <a:cs typeface="Maven Pro"/>
                <a:sym typeface="Maven Pro"/>
              </a:rPr>
              <a:t>OTHERS</a:t>
            </a:r>
            <a:endParaRPr sz="1000" b="0" i="0" u="none" strike="noStrike" cap="none">
              <a:solidFill>
                <a:schemeClr val="accent1"/>
              </a:solidFill>
              <a:latin typeface="Maven Pro"/>
              <a:ea typeface="Maven Pro"/>
              <a:cs typeface="Maven Pro"/>
              <a:sym typeface="Maven Pro"/>
            </a:endParaRPr>
          </a:p>
        </p:txBody>
      </p:sp>
      <p:sp>
        <p:nvSpPr>
          <p:cNvPr id="709" name="Google Shape;709;p29"/>
          <p:cNvSpPr txBox="1"/>
          <p:nvPr/>
        </p:nvSpPr>
        <p:spPr>
          <a:xfrm>
            <a:off x="7275792" y="2091975"/>
            <a:ext cx="1204800" cy="39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 sz="1300">
                <a:solidFill>
                  <a:schemeClr val="lt1"/>
                </a:solidFill>
                <a:latin typeface="Share Tech"/>
                <a:ea typeface="Share Tech"/>
                <a:cs typeface="Share Tech"/>
                <a:sym typeface="Share Tech"/>
              </a:rPr>
              <a:t>16</a:t>
            </a:r>
            <a:r>
              <a:rPr lang="en" sz="1300" b="0" i="0" u="none" strike="noStrike" cap="none">
                <a:solidFill>
                  <a:schemeClr val="lt1"/>
                </a:solidFill>
                <a:latin typeface="Share Tech"/>
                <a:ea typeface="Share Tech"/>
                <a:cs typeface="Share Tech"/>
                <a:sym typeface="Share Tech"/>
              </a:rPr>
              <a:t>%</a:t>
            </a:r>
            <a:endParaRPr sz="1300" b="0" i="0" u="none" strike="noStrike" cap="none">
              <a:solidFill>
                <a:schemeClr val="lt1"/>
              </a:solidFill>
              <a:latin typeface="Share Tech"/>
              <a:ea typeface="Share Tech"/>
              <a:cs typeface="Share Tech"/>
              <a:sym typeface="Share Tech"/>
            </a:endParaRPr>
          </a:p>
        </p:txBody>
      </p:sp>
      <p:sp>
        <p:nvSpPr>
          <p:cNvPr id="710" name="Google Shape;710;p29"/>
          <p:cNvSpPr txBox="1"/>
          <p:nvPr/>
        </p:nvSpPr>
        <p:spPr>
          <a:xfrm>
            <a:off x="3424175" y="2425575"/>
            <a:ext cx="1488000" cy="390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a:solidFill>
                  <a:schemeClr val="accent4"/>
                </a:solidFill>
                <a:latin typeface="Maven Pro"/>
                <a:ea typeface="Maven Pro"/>
                <a:cs typeface="Maven Pro"/>
                <a:sym typeface="Maven Pro"/>
              </a:rPr>
              <a:t>SERVICES</a:t>
            </a:r>
            <a:endParaRPr sz="1000" b="0" i="0" u="none" strike="noStrike" cap="none">
              <a:solidFill>
                <a:schemeClr val="accent4"/>
              </a:solidFill>
              <a:latin typeface="Maven Pro"/>
              <a:ea typeface="Maven Pro"/>
              <a:cs typeface="Maven Pro"/>
              <a:sym typeface="Maven Pro"/>
            </a:endParaRPr>
          </a:p>
        </p:txBody>
      </p:sp>
      <p:sp>
        <p:nvSpPr>
          <p:cNvPr id="711" name="Google Shape;711;p29"/>
          <p:cNvSpPr txBox="1"/>
          <p:nvPr/>
        </p:nvSpPr>
        <p:spPr>
          <a:xfrm>
            <a:off x="7326226" y="2412613"/>
            <a:ext cx="1315800" cy="39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 sz="1300">
                <a:solidFill>
                  <a:schemeClr val="lt1"/>
                </a:solidFill>
                <a:latin typeface="Share Tech"/>
                <a:ea typeface="Share Tech"/>
                <a:cs typeface="Share Tech"/>
                <a:sym typeface="Share Tech"/>
              </a:rPr>
              <a:t>8</a:t>
            </a:r>
            <a:r>
              <a:rPr lang="en" sz="1300" b="0" i="0" u="none" strike="noStrike" cap="none">
                <a:solidFill>
                  <a:schemeClr val="lt1"/>
                </a:solidFill>
                <a:latin typeface="Share Tech"/>
                <a:ea typeface="Share Tech"/>
                <a:cs typeface="Share Tech"/>
                <a:sym typeface="Share Tech"/>
              </a:rPr>
              <a:t>%</a:t>
            </a:r>
            <a:endParaRPr sz="1300" b="0" i="0" u="none" strike="noStrike" cap="none">
              <a:solidFill>
                <a:schemeClr val="lt1"/>
              </a:solidFill>
              <a:latin typeface="Share Tech"/>
              <a:ea typeface="Share Tech"/>
              <a:cs typeface="Share Tech"/>
              <a:sym typeface="Share Tech"/>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30"/>
          <p:cNvSpPr txBox="1">
            <a:spLocks noGrp="1"/>
          </p:cNvSpPr>
          <p:nvPr>
            <p:ph type="ctrTitle"/>
          </p:nvPr>
        </p:nvSpPr>
        <p:spPr>
          <a:xfrm>
            <a:off x="618825" y="411675"/>
            <a:ext cx="49770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EDA(Exploratory Data Analysis)</a:t>
            </a:r>
            <a:endParaRPr/>
          </a:p>
        </p:txBody>
      </p:sp>
      <p:sp>
        <p:nvSpPr>
          <p:cNvPr id="717" name="Google Shape;717;p30"/>
          <p:cNvSpPr/>
          <p:nvPr/>
        </p:nvSpPr>
        <p:spPr>
          <a:xfrm>
            <a:off x="249413" y="1199661"/>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30"/>
          <p:cNvSpPr/>
          <p:nvPr/>
        </p:nvSpPr>
        <p:spPr>
          <a:xfrm>
            <a:off x="8604263" y="4615901"/>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30"/>
          <p:cNvSpPr/>
          <p:nvPr/>
        </p:nvSpPr>
        <p:spPr>
          <a:xfrm>
            <a:off x="462888" y="411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30"/>
          <p:cNvSpPr txBox="1"/>
          <p:nvPr/>
        </p:nvSpPr>
        <p:spPr>
          <a:xfrm>
            <a:off x="618825" y="1260150"/>
            <a:ext cx="4060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Maven Pro"/>
                <a:ea typeface="Maven Pro"/>
                <a:cs typeface="Maven Pro"/>
                <a:sym typeface="Maven Pro"/>
              </a:rPr>
              <a:t>→ </a:t>
            </a:r>
            <a:r>
              <a:rPr lang="en-GB" dirty="0">
                <a:solidFill>
                  <a:schemeClr val="lt1"/>
                </a:solidFill>
                <a:latin typeface="Maven Pro"/>
                <a:ea typeface="Maven Pro"/>
                <a:cs typeface="Maven Pro"/>
                <a:sym typeface="Maven Pro"/>
              </a:rPr>
              <a:t>Since the sales information is not known, we first removed the blank ones from the data.</a:t>
            </a:r>
            <a:endParaRPr dirty="0">
              <a:solidFill>
                <a:schemeClr val="lt1"/>
              </a:solidFill>
              <a:latin typeface="Maven Pro"/>
              <a:ea typeface="Maven Pro"/>
              <a:cs typeface="Maven Pro"/>
              <a:sym typeface="Maven Pro"/>
            </a:endParaRPr>
          </a:p>
        </p:txBody>
      </p:sp>
      <p:pic>
        <p:nvPicPr>
          <p:cNvPr id="721" name="Google Shape;721;p30"/>
          <p:cNvPicPr preferRelativeResize="0"/>
          <p:nvPr/>
        </p:nvPicPr>
        <p:blipFill>
          <a:blip r:embed="rId3">
            <a:alphaModFix/>
          </a:blip>
          <a:stretch>
            <a:fillRect/>
          </a:stretch>
        </p:blipFill>
        <p:spPr>
          <a:xfrm>
            <a:off x="696175" y="1965975"/>
            <a:ext cx="2153025" cy="703025"/>
          </a:xfrm>
          <a:prstGeom prst="rect">
            <a:avLst/>
          </a:prstGeom>
          <a:noFill/>
          <a:ln>
            <a:noFill/>
          </a:ln>
        </p:spPr>
      </p:pic>
      <p:pic>
        <p:nvPicPr>
          <p:cNvPr id="722" name="Google Shape;722;p30"/>
          <p:cNvPicPr preferRelativeResize="0"/>
          <p:nvPr/>
        </p:nvPicPr>
        <p:blipFill>
          <a:blip r:embed="rId4">
            <a:alphaModFix/>
          </a:blip>
          <a:stretch>
            <a:fillRect/>
          </a:stretch>
        </p:blipFill>
        <p:spPr>
          <a:xfrm>
            <a:off x="5746825" y="2012224"/>
            <a:ext cx="1237223" cy="1155825"/>
          </a:xfrm>
          <a:prstGeom prst="rect">
            <a:avLst/>
          </a:prstGeom>
          <a:noFill/>
          <a:ln>
            <a:noFill/>
          </a:ln>
        </p:spPr>
      </p:pic>
      <p:sp>
        <p:nvSpPr>
          <p:cNvPr id="723" name="Google Shape;723;p30"/>
          <p:cNvSpPr txBox="1"/>
          <p:nvPr/>
        </p:nvSpPr>
        <p:spPr>
          <a:xfrm>
            <a:off x="5518475" y="1260150"/>
            <a:ext cx="3483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lt1"/>
                </a:solidFill>
                <a:latin typeface="Maven Pro"/>
                <a:ea typeface="Maven Pro"/>
                <a:cs typeface="Maven Pro"/>
                <a:sym typeface="Maven Pro"/>
              </a:rPr>
              <a:t>Data information after removing the non-sales information</a:t>
            </a:r>
            <a:endParaRPr dirty="0">
              <a:solidFill>
                <a:schemeClr val="lt1"/>
              </a:solidFill>
              <a:latin typeface="Maven Pro"/>
              <a:ea typeface="Maven Pro"/>
              <a:cs typeface="Maven Pro"/>
              <a:sym typeface="Maven Pro"/>
            </a:endParaRPr>
          </a:p>
        </p:txBody>
      </p:sp>
      <p:sp>
        <p:nvSpPr>
          <p:cNvPr id="724" name="Google Shape;724;p30"/>
          <p:cNvSpPr txBox="1"/>
          <p:nvPr/>
        </p:nvSpPr>
        <p:spPr>
          <a:xfrm>
            <a:off x="618825" y="3700625"/>
            <a:ext cx="7515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lt1"/>
                </a:solidFill>
                <a:latin typeface="Maven Pro"/>
                <a:ea typeface="Maven Pro"/>
                <a:cs typeface="Maven Pro"/>
                <a:sym typeface="Maven Pro"/>
              </a:rPr>
              <a:t>After removing the records with empty sales information, when we look at the ratio of values with 0 sales information, we see that it is </a:t>
            </a:r>
            <a:r>
              <a:rPr lang="en-GB" b="1" dirty="0">
                <a:solidFill>
                  <a:srgbClr val="FF0000"/>
                </a:solidFill>
                <a:latin typeface="Maven Pro"/>
                <a:ea typeface="Maven Pro"/>
                <a:cs typeface="Maven Pro"/>
                <a:sym typeface="Maven Pro"/>
              </a:rPr>
              <a:t>83%</a:t>
            </a:r>
            <a:r>
              <a:rPr lang="en-GB" b="1" dirty="0">
                <a:solidFill>
                  <a:schemeClr val="lt1"/>
                </a:solidFill>
                <a:latin typeface="Maven Pro"/>
                <a:ea typeface="Maven Pro"/>
                <a:cs typeface="Maven Pro"/>
                <a:sym typeface="Maven Pro"/>
              </a:rPr>
              <a:t>, </a:t>
            </a:r>
            <a:r>
              <a:rPr lang="en-GB" dirty="0">
                <a:solidFill>
                  <a:schemeClr val="lt1"/>
                </a:solidFill>
                <a:latin typeface="Maven Pro"/>
                <a:ea typeface="Maven Pro"/>
                <a:cs typeface="Maven Pro"/>
                <a:sym typeface="Maven Pro"/>
              </a:rPr>
              <a:t>and the ratio of those with 1 is </a:t>
            </a:r>
            <a:r>
              <a:rPr lang="en-GB" b="1" dirty="0">
                <a:solidFill>
                  <a:srgbClr val="FF0000"/>
                </a:solidFill>
                <a:latin typeface="Maven Pro"/>
                <a:ea typeface="Maven Pro"/>
                <a:cs typeface="Maven Pro"/>
                <a:sym typeface="Maven Pro"/>
              </a:rPr>
              <a:t>17%</a:t>
            </a:r>
            <a:r>
              <a:rPr lang="en-GB" b="1" dirty="0">
                <a:solidFill>
                  <a:schemeClr val="lt1"/>
                </a:solidFill>
                <a:latin typeface="Maven Pro"/>
                <a:ea typeface="Maven Pro"/>
                <a:cs typeface="Maven Pro"/>
                <a:sym typeface="Maven Pro"/>
              </a:rPr>
              <a:t>. </a:t>
            </a:r>
            <a:r>
              <a:rPr lang="en-GB" dirty="0">
                <a:solidFill>
                  <a:schemeClr val="lt1"/>
                </a:solidFill>
                <a:latin typeface="Maven Pro"/>
                <a:ea typeface="Maven Pro"/>
                <a:cs typeface="Maven Pro"/>
                <a:sym typeface="Maven Pro"/>
              </a:rPr>
              <a:t>From this, we understand that your data has an unstable data structure.</a:t>
            </a:r>
            <a:endParaRPr dirty="0">
              <a:solidFill>
                <a:schemeClr val="lt1"/>
              </a:solidFill>
              <a:latin typeface="Maven Pro"/>
              <a:ea typeface="Maven Pro"/>
              <a:cs typeface="Maven Pro"/>
              <a:sym typeface="Maven Pro"/>
            </a:endParaRPr>
          </a:p>
        </p:txBody>
      </p:sp>
    </p:spTree>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TotalTime>
  <Words>1585</Words>
  <Application>Microsoft Office PowerPoint</Application>
  <PresentationFormat>Ekran Gösterisi (16:9)</PresentationFormat>
  <Paragraphs>204</Paragraphs>
  <Slides>53</Slides>
  <Notes>53</Notes>
  <HiddenSlides>0</HiddenSlides>
  <MMClips>0</MMClips>
  <ScaleCrop>false</ScaleCrop>
  <HeadingPairs>
    <vt:vector size="6" baseType="variant">
      <vt:variant>
        <vt:lpstr>Kullanılan Yazı Tipleri</vt:lpstr>
      </vt:variant>
      <vt:variant>
        <vt:i4>10</vt:i4>
      </vt:variant>
      <vt:variant>
        <vt:lpstr>Tema</vt:lpstr>
      </vt:variant>
      <vt:variant>
        <vt:i4>1</vt:i4>
      </vt:variant>
      <vt:variant>
        <vt:lpstr>Slayt Başlıkları</vt:lpstr>
      </vt:variant>
      <vt:variant>
        <vt:i4>53</vt:i4>
      </vt:variant>
    </vt:vector>
  </HeadingPairs>
  <TitlesOfParts>
    <vt:vector size="64" baseType="lpstr">
      <vt:lpstr>Share Tech</vt:lpstr>
      <vt:lpstr>Maven Pro</vt:lpstr>
      <vt:lpstr>Nunito Light</vt:lpstr>
      <vt:lpstr>Montserrat</vt:lpstr>
      <vt:lpstr>Advent Pro SemiBold</vt:lpstr>
      <vt:lpstr>-apple-system</vt:lpstr>
      <vt:lpstr>Fira Sans Condensed Medium</vt:lpstr>
      <vt:lpstr>Arial</vt:lpstr>
      <vt:lpstr>Fira Sans Extra Condensed Medium</vt:lpstr>
      <vt:lpstr>Livvic Light</vt:lpstr>
      <vt:lpstr>Data Science Consulting by Slidesgo</vt:lpstr>
      <vt:lpstr>DATA SCIENCE FINAL PROJECT</vt:lpstr>
      <vt:lpstr>Our Process</vt:lpstr>
      <vt:lpstr>AIM</vt:lpstr>
      <vt:lpstr>OUR PROJECT</vt:lpstr>
      <vt:lpstr>UNDERSTAND THE PROBLEM</vt:lpstr>
      <vt:lpstr>OUR SOLUTION</vt:lpstr>
      <vt:lpstr>DATA ANALYSIS</vt:lpstr>
      <vt:lpstr>TARGET and VARIABLES</vt:lpstr>
      <vt:lpstr>EDA(Exploratory Data Analysis)</vt:lpstr>
      <vt:lpstr>EDA(Exploratory Data Analysis)</vt:lpstr>
      <vt:lpstr>EDA(Exploratory Data Analysis)</vt:lpstr>
      <vt:lpstr>EDA(Exploratory Data Analysis)</vt:lpstr>
      <vt:lpstr>EDA(Exploratory Data Analysis)</vt:lpstr>
      <vt:lpstr>EDA(Exploratory Data Analysis)</vt:lpstr>
      <vt:lpstr>EDA(Exploratory Data Analysis)</vt:lpstr>
      <vt:lpstr>EDA(Exploratory Data Analysis)</vt:lpstr>
      <vt:lpstr>EDA(Exploratory Data Analysis)</vt:lpstr>
      <vt:lpstr>EDA(Exploratory Data Analysis)</vt:lpstr>
      <vt:lpstr>MODELLING</vt:lpstr>
      <vt:lpstr>Creating the Base Model</vt:lpstr>
      <vt:lpstr>FILLING IN MISSING VALUES</vt:lpstr>
      <vt:lpstr>FEATURE ENGINEERING</vt:lpstr>
      <vt:lpstr>FEATURE ENGINEERING</vt:lpstr>
      <vt:lpstr>Robust Scaler</vt:lpstr>
      <vt:lpstr>Creating a Test-Train Set</vt:lpstr>
      <vt:lpstr>Base Model Comparison</vt:lpstr>
      <vt:lpstr>Hyperparameter Optimization</vt:lpstr>
      <vt:lpstr>Random Forest Model</vt:lpstr>
      <vt:lpstr>Gradient Boosting Model</vt:lpstr>
      <vt:lpstr>XGBoost Model</vt:lpstr>
      <vt:lpstr>Light GBM Model</vt:lpstr>
      <vt:lpstr>CatBoost Model</vt:lpstr>
      <vt:lpstr>Stacking Ensemble Learning</vt:lpstr>
      <vt:lpstr>FEAUTURE SELECTION</vt:lpstr>
      <vt:lpstr>CORRELATION MATRIX</vt:lpstr>
      <vt:lpstr>FEAUTURE IMPORTANCE</vt:lpstr>
      <vt:lpstr>FEAUTURE IMPORTANCE</vt:lpstr>
      <vt:lpstr>FEAUTURE IMPORTANCE</vt:lpstr>
      <vt:lpstr>FEAUTURE IMPORTANCE</vt:lpstr>
      <vt:lpstr>FEAUTURE IMPORTANCE</vt:lpstr>
      <vt:lpstr>FEAUTURE IMPORTANCE</vt:lpstr>
      <vt:lpstr>Comparison of Models</vt:lpstr>
      <vt:lpstr>Comparison of Models</vt:lpstr>
      <vt:lpstr>Comparison of Models</vt:lpstr>
      <vt:lpstr>Comparison of Models</vt:lpstr>
      <vt:lpstr>Comparison of Models</vt:lpstr>
      <vt:lpstr>Stacking Ensemble Learning</vt:lpstr>
      <vt:lpstr>FİNAL MODEL </vt:lpstr>
      <vt:lpstr>Selecting the Final Model</vt:lpstr>
      <vt:lpstr>RESULTS</vt:lpstr>
      <vt:lpstr>%84</vt:lpstr>
      <vt:lpstr>FUTURE PLANS</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FINAL PROJECT</dc:title>
  <dc:creator>PC</dc:creator>
  <cp:lastModifiedBy>Halit Erdem</cp:lastModifiedBy>
  <cp:revision>2</cp:revision>
  <dcterms:modified xsi:type="dcterms:W3CDTF">2021-12-09T15:43:28Z</dcterms:modified>
</cp:coreProperties>
</file>